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9" r:id="rId5"/>
    <p:sldId id="355" r:id="rId6"/>
    <p:sldId id="360" r:id="rId7"/>
    <p:sldId id="326" r:id="rId8"/>
    <p:sldId id="330" r:id="rId9"/>
    <p:sldId id="359" r:id="rId10"/>
    <p:sldId id="363" r:id="rId11"/>
    <p:sldId id="358" r:id="rId12"/>
    <p:sldId id="362" r:id="rId13"/>
  </p:sldIdLst>
  <p:sldSz cx="9144000" cy="6858000" type="screen4x3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7">
          <p15:clr>
            <a:srgbClr val="A4A3A4"/>
          </p15:clr>
        </p15:guide>
        <p15:guide id="2">
          <p15:clr>
            <a:srgbClr val="A4A3A4"/>
          </p15:clr>
        </p15:guide>
        <p15:guide id="3" orient="horz" pos="4319">
          <p15:clr>
            <a:srgbClr val="A4A3A4"/>
          </p15:clr>
        </p15:guide>
        <p15:guide id="4" pos="5759">
          <p15:clr>
            <a:srgbClr val="A4A3A4"/>
          </p15:clr>
        </p15:guide>
        <p15:guide id="5" orient="horz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FF6"/>
    <a:srgbClr val="F6ECE2"/>
    <a:srgbClr val="FBF2E1"/>
    <a:srgbClr val="F1F7FD"/>
    <a:srgbClr val="EFFFFD"/>
    <a:srgbClr val="D4E6F8"/>
    <a:srgbClr val="515151"/>
    <a:srgbClr val="656464"/>
    <a:srgbClr val="000000"/>
    <a:srgbClr val="74B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60" y="96"/>
      </p:cViewPr>
      <p:guideLst>
        <p:guide orient="horz" pos="3957"/>
        <p:guide/>
        <p:guide orient="horz" pos="4319"/>
        <p:guide pos="5759"/>
        <p:guide orient="horz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0CC7FE21-B32D-45A1-9F77-712B25604A6E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414247B-DAB6-4331-92B5-8F1A57026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25CCA585-8CA2-7E45-8C11-524000447CD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3B91CDDD-A68B-8A44-8FC5-94881CFEA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/>
              <a:t>optimise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1CDDD-A68B-8A44-8FC5-94881CFEA3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16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" name="Shape 78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87" name="Shape 78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NZ" sz="4400"/>
              <a:t>Suggested notes for this slide:</a:t>
            </a:r>
          </a:p>
          <a:p>
            <a:pPr lvl="0">
              <a:defRPr sz="1800"/>
            </a:pPr>
            <a:endParaRPr lang="en-NZ" sz="4400"/>
          </a:p>
          <a:p>
            <a:pPr marL="571500" lvl="0" indent="-571500">
              <a:buFont typeface="Arial" charset="0"/>
              <a:buChar char="•"/>
              <a:defRPr sz="1800"/>
            </a:pPr>
            <a:r>
              <a:rPr lang="en-NZ" sz="4400"/>
              <a:t>Capital</a:t>
            </a:r>
            <a:r>
              <a:rPr lang="en-NZ" sz="4400" baseline="0"/>
              <a:t> Expense to variable expense – </a:t>
            </a:r>
          </a:p>
          <a:p>
            <a:pPr marL="571500" lvl="0" indent="-571500">
              <a:buFont typeface="Arial" charset="0"/>
              <a:buChar char="•"/>
              <a:defRPr sz="1800"/>
            </a:pPr>
            <a:r>
              <a:rPr lang="en-NZ" sz="4400" baseline="0"/>
              <a:t>Lower variable expense – economies of scale</a:t>
            </a:r>
          </a:p>
          <a:p>
            <a:pPr marL="571500" lvl="0" indent="-571500">
              <a:buFont typeface="Arial" charset="0"/>
              <a:buChar char="•"/>
              <a:defRPr sz="1800"/>
            </a:pPr>
            <a:r>
              <a:rPr lang="en-NZ" sz="4400" baseline="0"/>
              <a:t>Stop Guessing capacity - </a:t>
            </a:r>
          </a:p>
          <a:p>
            <a:pPr marL="571500" lvl="0" indent="-571500">
              <a:buFont typeface="Arial" charset="0"/>
              <a:buChar char="•"/>
              <a:defRPr sz="1800"/>
            </a:pPr>
            <a:r>
              <a:rPr lang="en-NZ" sz="4400"/>
              <a:t>Increased agility – have a server set-up in minutes, not hours or days. Can build what require without constraints. Vast infrastructure technology platform</a:t>
            </a:r>
          </a:p>
          <a:p>
            <a:pPr marL="571500" lvl="0" indent="-571500">
              <a:buFont typeface="Arial" charset="0"/>
              <a:buChar char="•"/>
              <a:defRPr sz="1800"/>
            </a:pPr>
            <a:r>
              <a:rPr lang="en-NZ" sz="4400"/>
              <a:t>Technology people can focus on what the</a:t>
            </a:r>
            <a:r>
              <a:rPr lang="en-NZ" sz="4400" baseline="0"/>
              <a:t> business needs &amp; how it can differentiate itself, not deal with complex infrastructure. Change the shape of the business &amp; that’s what people are excited about.</a:t>
            </a:r>
          </a:p>
          <a:p>
            <a:pPr marL="571500" lvl="0" indent="-571500">
              <a:buFont typeface="Arial" charset="0"/>
              <a:buChar char="•"/>
              <a:defRPr sz="1800"/>
            </a:pPr>
            <a:r>
              <a:rPr lang="en-NZ" sz="4400"/>
              <a:t>Start-ups</a:t>
            </a:r>
            <a:r>
              <a:rPr lang="en-NZ" sz="4400" baseline="0"/>
              <a:t> build business from scratch in the Cloud</a:t>
            </a:r>
          </a:p>
          <a:p>
            <a:pPr marL="571500" lvl="0" indent="-571500">
              <a:buFont typeface="Arial" charset="0"/>
              <a:buChar char="•"/>
              <a:defRPr sz="1800"/>
            </a:pPr>
            <a:r>
              <a:rPr lang="en-NZ" sz="4400" baseline="0"/>
              <a:t>Speed is not just for Start-ups, companies of all sizes need to move faster than ever before</a:t>
            </a:r>
            <a:endParaRPr sz="4400"/>
          </a:p>
        </p:txBody>
      </p:sp>
    </p:spTree>
    <p:extLst>
      <p:ext uri="{BB962C8B-B14F-4D97-AF65-F5344CB8AC3E}">
        <p14:creationId xmlns:p14="http://schemas.microsoft.com/office/powerpoint/2010/main" val="575999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3F2ED-74C5-7D4F-8560-0CC253E9A43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80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87259" y="2596549"/>
            <a:ext cx="7158809" cy="1090417"/>
          </a:xfrm>
        </p:spPr>
        <p:txBody>
          <a:bodyPr anchor="b" anchorCtr="0">
            <a:normAutofit/>
          </a:bodyPr>
          <a:lstStyle>
            <a:lvl1pPr marL="0" indent="0" algn="r" defTabSz="457200" rtl="0" eaLnBrk="1" latinLnBrk="0" hangingPunct="1">
              <a:spcBef>
                <a:spcPts val="600"/>
              </a:spcBef>
              <a:buClrTx/>
              <a:buFont typeface="Arial"/>
              <a:buNone/>
              <a:defRPr lang="en-US" sz="3200" b="0" kern="1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enter 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65509" y="812603"/>
            <a:ext cx="4480560" cy="369332"/>
          </a:xfrm>
        </p:spPr>
        <p:txBody>
          <a:bodyPr anchor="b" anchorCtr="0">
            <a:spAutoFit/>
          </a:bodyPr>
          <a:lstStyle>
            <a:lvl1pPr marL="0" indent="0" algn="r">
              <a:buNone/>
              <a:defRPr lang="en-US" sz="1800" b="0" kern="1200" dirty="0">
                <a:solidFill>
                  <a:srgbClr val="51515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enter presenter name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265509" y="1162404"/>
            <a:ext cx="4480560" cy="338554"/>
          </a:xfrm>
        </p:spPr>
        <p:txBody>
          <a:bodyPr vert="horz" lIns="91440" tIns="45720" rIns="91440" bIns="45720" rtlCol="0" anchor="t" anchorCtr="0">
            <a:spAutoFit/>
          </a:bodyPr>
          <a:lstStyle>
            <a:lvl1pPr marL="233363" indent="-233363" algn="r">
              <a:buClr>
                <a:schemeClr val="bg1"/>
              </a:buClr>
              <a:buFont typeface="Tahoma" panose="020B0604030504040204" pitchFamily="34" charset="0"/>
              <a:buChar char=" "/>
              <a:defRPr lang="en-US" sz="1600" b="0" dirty="0" smtClean="0">
                <a:solidFill>
                  <a:srgbClr val="515151"/>
                </a:solidFill>
              </a:defRPr>
            </a:lvl1pPr>
          </a:lstStyle>
          <a:p>
            <a:pPr marL="0" lvl="0" indent="0" algn="r">
              <a:buNone/>
            </a:pPr>
            <a:r>
              <a:rPr lang="en-US"/>
              <a:t>Click to enter presenter title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4265509" y="3695353"/>
            <a:ext cx="4480560" cy="369332"/>
          </a:xfrm>
        </p:spPr>
        <p:txBody>
          <a:bodyPr vert="horz" wrap="square" lIns="91440" tIns="45720" rIns="91440" bIns="45720" rtlCol="0" anchor="b" anchorCtr="0">
            <a:spAutoFit/>
          </a:bodyPr>
          <a:lstStyle>
            <a:lvl1pPr marL="233363" indent="-233363" algn="r">
              <a:buClr>
                <a:schemeClr val="bg1"/>
              </a:buClr>
              <a:buFont typeface="Tahoma" panose="020B0604030504040204" pitchFamily="34" charset="0"/>
              <a:buChar char=" "/>
              <a:defRPr lang="en-GB" sz="1800" b="0" dirty="0">
                <a:solidFill>
                  <a:srgbClr val="515151"/>
                </a:solidFill>
              </a:defRPr>
            </a:lvl1pPr>
          </a:lstStyle>
          <a:p>
            <a:pPr marL="0" lvl="0" indent="0" algn="r">
              <a:buNone/>
            </a:pPr>
            <a:r>
              <a:rPr lang="en-US"/>
              <a:t>Click to enter subtitle</a:t>
            </a:r>
          </a:p>
        </p:txBody>
      </p:sp>
    </p:spTree>
    <p:extLst>
      <p:ext uri="{BB962C8B-B14F-4D97-AF65-F5344CB8AC3E}">
        <p14:creationId xmlns:p14="http://schemas.microsoft.com/office/powerpoint/2010/main" val="3985850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1298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3409" y="404856"/>
            <a:ext cx="8617182" cy="54864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975" y="1079860"/>
            <a:ext cx="8555539" cy="449791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>
              <a:lnSpc>
                <a:spcPct val="100000"/>
              </a:lnSpc>
            </a:pPr>
            <a:r>
              <a:rPr lang="en-US"/>
              <a:t>Click to edit Master text styles</a:t>
            </a:r>
          </a:p>
          <a:p>
            <a:pPr lvl="1">
              <a:lnSpc>
                <a:spcPct val="100000"/>
              </a:lnSpc>
            </a:pPr>
            <a:r>
              <a:rPr lang="en-US"/>
              <a:t>Second level</a:t>
            </a:r>
          </a:p>
          <a:p>
            <a:pPr lvl="2">
              <a:lnSpc>
                <a:spcPct val="100000"/>
              </a:lnSpc>
            </a:pPr>
            <a:r>
              <a:rPr lang="en-US"/>
              <a:t>Third level</a:t>
            </a:r>
          </a:p>
          <a:p>
            <a:pPr lvl="3">
              <a:lnSpc>
                <a:spcPct val="100000"/>
              </a:lnSpc>
            </a:pPr>
            <a:r>
              <a:rPr lang="en-US"/>
              <a:t>Fourth level</a:t>
            </a:r>
          </a:p>
          <a:p>
            <a:pPr lvl="4">
              <a:lnSpc>
                <a:spcPct val="100000"/>
              </a:lnSpc>
            </a:pPr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808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227" y="408273"/>
            <a:ext cx="8669547" cy="548640"/>
          </a:xfrm>
          <a:noFill/>
        </p:spPr>
        <p:txBody>
          <a:bodyPr wrap="square" rtlCol="0" anchor="ctr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2406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662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941265" y="3641380"/>
            <a:ext cx="3169983" cy="106045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400"/>
            </a:lvl1pPr>
            <a:lvl2pPr marL="284162" indent="0">
              <a:buFontTx/>
              <a:buNone/>
              <a:defRPr/>
            </a:lvl2pPr>
            <a:lvl3pPr marL="517525" indent="0">
              <a:buFontTx/>
              <a:buNone/>
              <a:defRPr/>
            </a:lvl3pPr>
            <a:lvl4pPr marL="741362" indent="0">
              <a:buFontTx/>
              <a:buNone/>
              <a:defRPr/>
            </a:lvl4pPr>
            <a:lvl5pPr marL="914400" indent="0">
              <a:buFontTx/>
              <a:buNone/>
              <a:defRPr/>
            </a:lvl5pPr>
          </a:lstStyle>
          <a:p>
            <a:pPr lvl="0"/>
            <a:r>
              <a:rPr lang="en-US"/>
              <a:t>Title and contact information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>
          <a:xfrm>
            <a:off x="2941265" y="2895230"/>
            <a:ext cx="3169983" cy="731520"/>
          </a:xfrm>
        </p:spPr>
        <p:txBody>
          <a:bodyPr anchor="b" anchorCtr="0"/>
          <a:lstStyle>
            <a:lvl1pPr algn="ctr">
              <a:defRPr sz="1600" baseline="0"/>
            </a:lvl1pPr>
          </a:lstStyle>
          <a:p>
            <a:r>
              <a:rPr lang="en-US"/>
              <a:t>First </a:t>
            </a:r>
            <a:r>
              <a:rPr lang="en-US" err="1"/>
              <a:t>LastName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8" y="405770"/>
            <a:ext cx="8582025" cy="5486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3"/>
          <p:cNvSpPr txBox="1">
            <a:spLocks/>
          </p:cNvSpPr>
          <p:nvPr userDrawn="1"/>
        </p:nvSpPr>
        <p:spPr>
          <a:xfrm>
            <a:off x="6974550" y="637073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Frutiger LT Std 45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D2DC4F-694E-4780-A8BB-928D007003AC}" type="slidenum">
              <a:rPr lang="en-US" sz="800" smtClean="0">
                <a:latin typeface="+mn-lt"/>
              </a:rPr>
              <a:pPr/>
              <a:t>‹#›</a:t>
            </a:fld>
            <a:endParaRPr lang="en-US" sz="8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194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988" y="413109"/>
            <a:ext cx="8582025" cy="54864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743" y="1269403"/>
            <a:ext cx="7997207" cy="4860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text styles</a:t>
            </a:r>
          </a:p>
          <a:p>
            <a:pPr lvl="1">
              <a:lnSpc>
                <a:spcPct val="100000"/>
              </a:lnSpc>
            </a:pPr>
            <a:r>
              <a:rPr lang="en-US"/>
              <a:t>Second level</a:t>
            </a:r>
          </a:p>
          <a:p>
            <a:pPr lvl="2">
              <a:lnSpc>
                <a:spcPct val="100000"/>
              </a:lnSpc>
            </a:pPr>
            <a:r>
              <a:rPr lang="en-US"/>
              <a:t>Third level</a:t>
            </a:r>
          </a:p>
          <a:p>
            <a:pPr lvl="3">
              <a:lnSpc>
                <a:spcPct val="100000"/>
              </a:lnSpc>
            </a:pPr>
            <a:r>
              <a:rPr lang="en-US"/>
              <a:t>Fourth level</a:t>
            </a:r>
          </a:p>
          <a:p>
            <a:pPr lvl="4">
              <a:lnSpc>
                <a:spcPct val="100000"/>
              </a:lnSpc>
            </a:pPr>
            <a:r>
              <a:rPr lang="en-US"/>
              <a:t>Fifth level</a:t>
            </a:r>
          </a:p>
        </p:txBody>
      </p:sp>
      <p:sp>
        <p:nvSpPr>
          <p:cNvPr id="11" name="Slide Number Placeholder 3"/>
          <p:cNvSpPr txBox="1">
            <a:spLocks/>
          </p:cNvSpPr>
          <p:nvPr/>
        </p:nvSpPr>
        <p:spPr>
          <a:xfrm>
            <a:off x="6974550" y="637073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Frutiger LT Std 45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D2DC4F-694E-4780-A8BB-928D007003AC}" type="slidenum">
              <a:rPr lang="en-US" sz="800" smtClean="0">
                <a:latin typeface="+mn-lt"/>
              </a:rPr>
              <a:pPr/>
              <a:t>‹#›</a:t>
            </a:fld>
            <a:endParaRPr lang="en-US" sz="8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369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4" r:id="rId3"/>
    <p:sldLayoutId id="2147483655" r:id="rId4"/>
    <p:sldLayoutId id="2147483659" r:id="rId5"/>
    <p:sldLayoutId id="2147483673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lang="en-US" sz="2000" kern="1200" dirty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33363" indent="-233363" algn="l" defTabSz="457200" rtl="0" eaLnBrk="1" latinLnBrk="0" hangingPunct="1">
        <a:lnSpc>
          <a:spcPct val="95000"/>
        </a:lnSpc>
        <a:spcBef>
          <a:spcPts val="0"/>
        </a:spcBef>
        <a:spcAft>
          <a:spcPts val="600"/>
        </a:spcAft>
        <a:buClrTx/>
        <a:buFont typeface="Arial"/>
        <a:buChar char="•"/>
        <a:defRPr lang="en-US" sz="2000" kern="1200" smtClean="0">
          <a:solidFill>
            <a:srgbClr val="51515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40080" indent="-182880" algn="l" defTabSz="457200" rtl="0" eaLnBrk="1" latinLnBrk="0" hangingPunct="1">
        <a:lnSpc>
          <a:spcPct val="95000"/>
        </a:lnSpc>
        <a:spcBef>
          <a:spcPts val="0"/>
        </a:spcBef>
        <a:spcAft>
          <a:spcPts val="600"/>
        </a:spcAft>
        <a:buClrTx/>
        <a:buFont typeface="Arial"/>
        <a:buChar char="–"/>
        <a:defRPr lang="en-US" sz="1800" kern="1200" smtClean="0">
          <a:solidFill>
            <a:srgbClr val="51515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690563" indent="-173038" algn="l" defTabSz="457200" rtl="0" eaLnBrk="1" latinLnBrk="0" hangingPunct="1">
        <a:lnSpc>
          <a:spcPct val="95000"/>
        </a:lnSpc>
        <a:spcBef>
          <a:spcPts val="0"/>
        </a:spcBef>
        <a:spcAft>
          <a:spcPts val="600"/>
        </a:spcAft>
        <a:buClrTx/>
        <a:buFont typeface="Arial"/>
        <a:buChar char="•"/>
        <a:defRPr lang="en-US" sz="1600" kern="1200" smtClean="0">
          <a:solidFill>
            <a:srgbClr val="51515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914400" indent="-173038" algn="l" defTabSz="457200" rtl="0" eaLnBrk="1" latinLnBrk="0" hangingPunct="1">
        <a:lnSpc>
          <a:spcPct val="95000"/>
        </a:lnSpc>
        <a:spcBef>
          <a:spcPts val="0"/>
        </a:spcBef>
        <a:spcAft>
          <a:spcPts val="600"/>
        </a:spcAft>
        <a:buClrTx/>
        <a:buFont typeface="Arial"/>
        <a:buChar char="–"/>
        <a:defRPr lang="en-US" sz="1400" kern="1200" smtClean="0">
          <a:solidFill>
            <a:srgbClr val="51515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087438" indent="-173038" algn="l" defTabSz="457200" rtl="0" eaLnBrk="1" latinLnBrk="0" hangingPunct="1">
        <a:lnSpc>
          <a:spcPct val="95000"/>
        </a:lnSpc>
        <a:spcBef>
          <a:spcPts val="0"/>
        </a:spcBef>
        <a:spcAft>
          <a:spcPts val="600"/>
        </a:spcAft>
        <a:buClrTx/>
        <a:buFont typeface="Arial"/>
        <a:buChar char="»"/>
        <a:defRPr lang="en-US" sz="1400" kern="1200" dirty="0">
          <a:solidFill>
            <a:srgbClr val="51515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purpose of this slide presentation	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61976" y="1079860"/>
            <a:ext cx="8381728" cy="4497918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This slide presentation is for Westcon-Comstor AWS resellers to tailor and </a:t>
            </a:r>
            <a:r>
              <a:rPr lang="en-US" err="1"/>
              <a:t>customise</a:t>
            </a:r>
            <a:r>
              <a:rPr lang="en-US"/>
              <a:t> for their conversations with end customers. The deck highlights the value that Westcon-Comstor enables resellers to deliver </a:t>
            </a:r>
            <a:br>
              <a:rPr lang="en-US"/>
            </a:br>
            <a:r>
              <a:rPr lang="en-US"/>
              <a:t>in terms of an </a:t>
            </a:r>
            <a:r>
              <a:rPr lang="en-US" err="1"/>
              <a:t>optimised</a:t>
            </a:r>
            <a:r>
              <a:rPr lang="en-US"/>
              <a:t> AWS environment, solutions and reduced costs.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9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Leverage Cloud on Your Terms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443309" y="5101580"/>
            <a:ext cx="4480560" cy="369332"/>
          </a:xfrm>
        </p:spPr>
        <p:txBody>
          <a:bodyPr/>
          <a:lstStyle/>
          <a:p>
            <a:r>
              <a:rPr lang="en-US"/>
              <a:t>ADD RESELLER LOGO HERE</a:t>
            </a:r>
          </a:p>
        </p:txBody>
      </p:sp>
    </p:spTree>
    <p:extLst>
      <p:ext uri="{BB962C8B-B14F-4D97-AF65-F5344CB8AC3E}">
        <p14:creationId xmlns:p14="http://schemas.microsoft.com/office/powerpoint/2010/main" val="1533818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questions to consider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>
                <a:solidFill>
                  <a:schemeClr val="tx1"/>
                </a:solidFill>
              </a:rPr>
              <a:t>Do you want to:</a:t>
            </a:r>
          </a:p>
          <a:p>
            <a:pPr marL="233363" lvl="1" indent="-2333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000">
                <a:solidFill>
                  <a:schemeClr val="tx1"/>
                </a:solidFill>
              </a:rPr>
              <a:t>Reduce development costs? </a:t>
            </a:r>
          </a:p>
          <a:p>
            <a:pPr marL="233363" lvl="1" indent="-2333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000">
                <a:solidFill>
                  <a:schemeClr val="tx1"/>
                </a:solidFill>
              </a:rPr>
              <a:t>Benefit from a robust ecosystem of applications and services? </a:t>
            </a:r>
          </a:p>
          <a:p>
            <a:pPr marL="233363" lvl="1" indent="-2333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000">
                <a:solidFill>
                  <a:schemeClr val="tx1"/>
                </a:solidFill>
              </a:rPr>
              <a:t>Gain flexibility and control over your IT environment?</a:t>
            </a:r>
          </a:p>
          <a:p>
            <a:pPr marL="233363" lvl="1" indent="-2333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000">
                <a:solidFill>
                  <a:schemeClr val="tx1"/>
                </a:solidFill>
              </a:rPr>
              <a:t>Access new markets and/or deliver new applications quickly?</a:t>
            </a:r>
          </a:p>
          <a:p>
            <a:pPr marL="233363" lvl="1" indent="-233363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000">
                <a:solidFill>
                  <a:schemeClr val="tx1"/>
                </a:solidFill>
              </a:rPr>
              <a:t>Ensure that your IT environment supports your business priorities?</a:t>
            </a:r>
          </a:p>
        </p:txBody>
      </p:sp>
    </p:spTree>
    <p:extLst>
      <p:ext uri="{BB962C8B-B14F-4D97-AF65-F5344CB8AC3E}">
        <p14:creationId xmlns:p14="http://schemas.microsoft.com/office/powerpoint/2010/main" val="189540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2571" y="1647102"/>
            <a:ext cx="2717800" cy="2090738"/>
          </a:xfrm>
          <a:prstGeom prst="rect">
            <a:avLst/>
          </a:prstGeom>
          <a:solidFill>
            <a:srgbClr val="EFFFF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64248" y="1650144"/>
            <a:ext cx="2717800" cy="2090738"/>
          </a:xfrm>
          <a:prstGeom prst="rect">
            <a:avLst/>
          </a:prstGeom>
          <a:solidFill>
            <a:srgbClr val="F1F7F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074345" y="1647102"/>
            <a:ext cx="2717800" cy="2090738"/>
          </a:xfrm>
          <a:prstGeom prst="rect">
            <a:avLst/>
          </a:prstGeom>
          <a:solidFill>
            <a:srgbClr val="FBF2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52571" y="3811863"/>
            <a:ext cx="2717800" cy="2090738"/>
          </a:xfrm>
          <a:prstGeom prst="rect">
            <a:avLst/>
          </a:prstGeom>
          <a:solidFill>
            <a:srgbClr val="F6ECE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264248" y="3814905"/>
            <a:ext cx="2717800" cy="20907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074345" y="3811863"/>
            <a:ext cx="2717800" cy="2090738"/>
          </a:xfrm>
          <a:prstGeom prst="rect">
            <a:avLst/>
          </a:prstGeom>
          <a:solidFill>
            <a:srgbClr val="DEEF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4" name="Shape 774"/>
          <p:cNvSpPr/>
          <p:nvPr/>
        </p:nvSpPr>
        <p:spPr>
          <a:xfrm>
            <a:off x="452571" y="2895868"/>
            <a:ext cx="2717800" cy="41817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5039" tIns="15039" rIns="15039" bIns="15039" anchor="ctr">
            <a:spAutoFit/>
          </a:bodyPr>
          <a:lstStyle>
            <a:lvl1pPr algn="l">
              <a:lnSpc>
                <a:spcPct val="90000"/>
              </a:lnSpc>
              <a:defRPr sz="5400" spc="324"/>
            </a:lvl1pPr>
          </a:lstStyle>
          <a:p>
            <a:pPr lvl="0" algn="ctr">
              <a:defRPr sz="1800" spc="0">
                <a:solidFill>
                  <a:srgbClr val="000000"/>
                </a:solidFill>
              </a:defRPr>
            </a:pPr>
            <a:r>
              <a:rPr sz="1400" spc="72"/>
              <a:t>Move from capital </a:t>
            </a:r>
            <a:r>
              <a:rPr lang="en-US" sz="1400" spc="72"/>
              <a:t/>
            </a:r>
            <a:br>
              <a:rPr lang="en-US" sz="1400" spc="72"/>
            </a:br>
            <a:r>
              <a:rPr sz="1400" spc="72"/>
              <a:t>expense</a:t>
            </a:r>
            <a:r>
              <a:rPr lang="en-US" sz="1400" spc="72"/>
              <a:t> </a:t>
            </a:r>
            <a:r>
              <a:rPr sz="1400" spc="72"/>
              <a:t>to variable expense</a:t>
            </a:r>
          </a:p>
        </p:txBody>
      </p:sp>
      <p:sp>
        <p:nvSpPr>
          <p:cNvPr id="775" name="Shape 775"/>
          <p:cNvSpPr/>
          <p:nvPr/>
        </p:nvSpPr>
        <p:spPr>
          <a:xfrm>
            <a:off x="3790232" y="2895868"/>
            <a:ext cx="1665832" cy="41817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5039" tIns="15039" rIns="15039" bIns="15039" anchor="ctr">
            <a:spAutoFit/>
          </a:bodyPr>
          <a:lstStyle>
            <a:lvl1pPr algn="l">
              <a:lnSpc>
                <a:spcPct val="90000"/>
              </a:lnSpc>
              <a:defRPr sz="5400" spc="324"/>
            </a:lvl1pPr>
          </a:lstStyle>
          <a:p>
            <a:pPr lvl="0" algn="ctr">
              <a:defRPr sz="1800" spc="0">
                <a:solidFill>
                  <a:srgbClr val="000000"/>
                </a:solidFill>
              </a:defRPr>
            </a:pPr>
            <a:r>
              <a:rPr sz="1400" spc="72"/>
              <a:t>Lower variable </a:t>
            </a:r>
            <a:r>
              <a:rPr lang="en-US" sz="1400" spc="72"/>
              <a:t/>
            </a:r>
            <a:br>
              <a:rPr lang="en-US" sz="1400" spc="72"/>
            </a:br>
            <a:r>
              <a:rPr sz="1400" spc="72"/>
              <a:t>expense</a:t>
            </a:r>
            <a:r>
              <a:rPr lang="en-US" sz="1400" spc="72"/>
              <a:t>s</a:t>
            </a:r>
            <a:endParaRPr sz="1400" spc="72"/>
          </a:p>
        </p:txBody>
      </p:sp>
      <p:sp>
        <p:nvSpPr>
          <p:cNvPr id="776" name="Shape 776"/>
          <p:cNvSpPr/>
          <p:nvPr/>
        </p:nvSpPr>
        <p:spPr>
          <a:xfrm>
            <a:off x="6489546" y="2895868"/>
            <a:ext cx="1887398" cy="41817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5039" tIns="15039" rIns="15039" bIns="15039" anchor="ctr">
            <a:spAutoFit/>
          </a:bodyPr>
          <a:lstStyle>
            <a:lvl1pPr algn="l">
              <a:lnSpc>
                <a:spcPct val="90000"/>
              </a:lnSpc>
              <a:defRPr sz="5400" spc="324"/>
            </a:lvl1pPr>
          </a:lstStyle>
          <a:p>
            <a:pPr lvl="0" algn="ctr">
              <a:defRPr sz="1800" spc="0">
                <a:solidFill>
                  <a:srgbClr val="000000"/>
                </a:solidFill>
              </a:defRPr>
            </a:pPr>
            <a:r>
              <a:rPr lang="en-US" sz="1400" spc="72"/>
              <a:t>Stop guessing </a:t>
            </a:r>
            <a:br>
              <a:rPr lang="en-US" sz="1400" spc="72"/>
            </a:br>
            <a:r>
              <a:rPr lang="en-US" sz="1400" spc="72"/>
              <a:t>at capacity needs</a:t>
            </a:r>
            <a:endParaRPr sz="1400" spc="72"/>
          </a:p>
        </p:txBody>
      </p:sp>
      <p:sp>
        <p:nvSpPr>
          <p:cNvPr id="777" name="Shape 777"/>
          <p:cNvSpPr/>
          <p:nvPr/>
        </p:nvSpPr>
        <p:spPr>
          <a:xfrm>
            <a:off x="957748" y="5028757"/>
            <a:ext cx="1707446" cy="22427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5039" tIns="15039" rIns="15039" bIns="15039" anchor="ctr">
            <a:spAutoFit/>
          </a:bodyPr>
          <a:lstStyle>
            <a:lvl1pPr algn="l">
              <a:lnSpc>
                <a:spcPct val="90000"/>
              </a:lnSpc>
              <a:defRPr sz="5400" spc="324"/>
            </a:lvl1pPr>
          </a:lstStyle>
          <a:p>
            <a:pPr lvl="0" algn="ctr">
              <a:defRPr sz="1800" spc="0">
                <a:solidFill>
                  <a:srgbClr val="000000"/>
                </a:solidFill>
              </a:defRPr>
            </a:pPr>
            <a:r>
              <a:rPr sz="1400" spc="72"/>
              <a:t>Increase</a:t>
            </a:r>
            <a:r>
              <a:rPr lang="en-US" sz="1400" spc="72"/>
              <a:t> </a:t>
            </a:r>
            <a:r>
              <a:rPr sz="1400" spc="72"/>
              <a:t>agility</a:t>
            </a:r>
          </a:p>
        </p:txBody>
      </p:sp>
      <p:sp>
        <p:nvSpPr>
          <p:cNvPr id="778" name="Shape 778"/>
          <p:cNvSpPr/>
          <p:nvPr/>
        </p:nvSpPr>
        <p:spPr>
          <a:xfrm>
            <a:off x="3264248" y="5014907"/>
            <a:ext cx="2717800" cy="41817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5039" tIns="15039" rIns="15039" bIns="15039" anchor="ctr">
            <a:spAutoFit/>
          </a:bodyPr>
          <a:lstStyle>
            <a:lvl1pPr algn="l">
              <a:lnSpc>
                <a:spcPct val="90000"/>
              </a:lnSpc>
              <a:defRPr sz="5400" spc="324"/>
            </a:lvl1pPr>
          </a:lstStyle>
          <a:p>
            <a:pPr lvl="0" algn="ctr">
              <a:defRPr sz="1800" spc="0">
                <a:solidFill>
                  <a:srgbClr val="000000"/>
                </a:solidFill>
              </a:defRPr>
            </a:pPr>
            <a:r>
              <a:rPr lang="en-US" sz="1400" spc="72"/>
              <a:t>Have time to focus on</a:t>
            </a:r>
          </a:p>
          <a:p>
            <a:pPr lvl="0" algn="ctr">
              <a:defRPr sz="1800" spc="0">
                <a:solidFill>
                  <a:srgbClr val="000000"/>
                </a:solidFill>
              </a:defRPr>
            </a:pPr>
            <a:r>
              <a:rPr lang="en-US" sz="1400" spc="72"/>
              <a:t>business priorities</a:t>
            </a:r>
            <a:endParaRPr sz="1400" spc="72"/>
          </a:p>
        </p:txBody>
      </p:sp>
      <p:sp>
        <p:nvSpPr>
          <p:cNvPr id="779" name="Shape 779"/>
          <p:cNvSpPr/>
          <p:nvPr/>
        </p:nvSpPr>
        <p:spPr>
          <a:xfrm>
            <a:off x="6548144" y="5014907"/>
            <a:ext cx="1770202" cy="41817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5039" tIns="15039" rIns="15039" bIns="15039" anchor="ctr">
            <a:spAutoFit/>
          </a:bodyPr>
          <a:lstStyle>
            <a:lvl1pPr algn="l">
              <a:lnSpc>
                <a:spcPct val="90000"/>
              </a:lnSpc>
              <a:defRPr sz="5400" spc="324"/>
            </a:lvl1pPr>
          </a:lstStyle>
          <a:p>
            <a:pPr lvl="0" algn="ctr">
              <a:defRPr sz="1800" spc="0">
                <a:solidFill>
                  <a:srgbClr val="000000"/>
                </a:solidFill>
              </a:defRPr>
            </a:pPr>
            <a:r>
              <a:rPr lang="en-US" sz="1400" spc="72"/>
              <a:t>Expand into new </a:t>
            </a:r>
            <a:br>
              <a:rPr lang="en-US" sz="1400" spc="72"/>
            </a:br>
            <a:r>
              <a:rPr lang="en-US" sz="1400" spc="72"/>
              <a:t>markets </a:t>
            </a:r>
            <a:r>
              <a:rPr sz="1400" spc="72"/>
              <a:t>in minutes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227" y="482538"/>
            <a:ext cx="8669547" cy="400110"/>
          </a:xfrm>
        </p:spPr>
        <p:txBody>
          <a:bodyPr/>
          <a:lstStyle/>
          <a:p>
            <a:r>
              <a:rPr lang="en-US"/>
              <a:t>Why transition to cloud?</a:t>
            </a:r>
            <a:endParaRPr lang="en-US" sz="1000">
              <a:solidFill>
                <a:srgbClr val="FF0000"/>
              </a:solidFill>
            </a:endParaRPr>
          </a:p>
        </p:txBody>
      </p:sp>
      <p:pic>
        <p:nvPicPr>
          <p:cNvPr id="2054" name="Picture 6" descr="https://lh3.googleusercontent.com/-0D4ZWoPGaoE/V8hotT87m4I/AAAAAAAAE3g/NIeARUPb-ZIA4icVkPPEA_NbFpEU_AeHQCJoC/w618-h618/question1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634" y="2296308"/>
            <a:ext cx="531223" cy="531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www.tegile.com/wp-content/uploads/2015/11/icon-cut-cos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091" y="2312450"/>
            <a:ext cx="526114" cy="526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www.publicdomainpictures.net/pictures/40000/velka/dollar-sign-black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435" y="2292081"/>
            <a:ext cx="550073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C:\Users\bnolan\Downloads\21a0126d4a7f66fbdd0f57b438ced77c.png"/>
          <p:cNvPicPr>
            <a:picLocks noChangeAspect="1" noChangeArrowheads="1"/>
          </p:cNvPicPr>
          <p:nvPr/>
        </p:nvPicPr>
        <p:blipFill>
          <a:blip r:embed="rId6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108" y="4292301"/>
            <a:ext cx="498705" cy="498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http://images.clipartpanda.com/runner-clipart-runner-md.png"/>
          <p:cNvPicPr>
            <a:picLocks noChangeAspect="1" noChangeArrowheads="1"/>
          </p:cNvPicPr>
          <p:nvPr/>
        </p:nvPicPr>
        <p:blipFill>
          <a:blip r:embed="rId7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808" y="4267130"/>
            <a:ext cx="645326" cy="53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image.flaticon.com/icons/png/256/30/30529.png"/>
          <p:cNvPicPr>
            <a:picLocks noChangeAspect="1" noChangeArrowheads="1"/>
          </p:cNvPicPr>
          <p:nvPr/>
        </p:nvPicPr>
        <p:blipFill>
          <a:blip r:embed="rId9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492" y="4253549"/>
            <a:ext cx="617311" cy="617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02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Amazon Web Services – the leading cloud platform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18020" y="1145259"/>
            <a:ext cx="842990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000" kern="1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z="1600" dirty="0">
                <a:solidFill>
                  <a:schemeClr val="tx1"/>
                </a:solidFill>
              </a:rPr>
              <a:t>In the </a:t>
            </a:r>
            <a:r>
              <a:rPr lang="en-US" sz="1600" dirty="0" smtClean="0">
                <a:solidFill>
                  <a:schemeClr val="tx1"/>
                </a:solidFill>
              </a:rPr>
              <a:t>2018 </a:t>
            </a:r>
            <a:r>
              <a:rPr lang="en-US" sz="1600" dirty="0">
                <a:solidFill>
                  <a:schemeClr val="tx1"/>
                </a:solidFill>
              </a:rPr>
              <a:t>Magic Quadrant for Cloud Infrastructure as a Service, Worldwide, for the </a:t>
            </a:r>
            <a:r>
              <a:rPr lang="en-US" sz="1600" dirty="0" smtClean="0">
                <a:solidFill>
                  <a:schemeClr val="tx1"/>
                </a:solidFill>
              </a:rPr>
              <a:t>8</a:t>
            </a:r>
            <a:r>
              <a:rPr lang="en-US" sz="1400" baseline="30000" dirty="0" smtClean="0">
                <a:solidFill>
                  <a:schemeClr val="tx1"/>
                </a:solidFill>
              </a:rPr>
              <a:t>th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straight year, Gartner placed Amazon Web Services in the “Leaders” quadrant and named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AWS as having both the furthest completeness of vision and the highest ability to execute.</a:t>
            </a:r>
            <a:endParaRPr lang="en-US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059681" y="2195444"/>
            <a:ext cx="3413760" cy="4032504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22225">
            <a:solidFill>
              <a:srgbClr val="606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16460" y="3027835"/>
            <a:ext cx="1100203" cy="65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Content Placeholder 29"/>
          <p:cNvSpPr>
            <a:spLocks noGrp="1"/>
          </p:cNvSpPr>
          <p:nvPr>
            <p:ph idx="1"/>
          </p:nvPr>
        </p:nvSpPr>
        <p:spPr>
          <a:xfrm>
            <a:off x="5492838" y="3982927"/>
            <a:ext cx="2806430" cy="1882955"/>
          </a:xfrm>
        </p:spPr>
        <p:txBody>
          <a:bodyPr>
            <a:norm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Broadest and deepest platform</a:t>
            </a:r>
          </a:p>
          <a:p>
            <a:r>
              <a:rPr lang="en-US" sz="1600">
                <a:solidFill>
                  <a:schemeClr val="tx1"/>
                </a:solidFill>
              </a:rPr>
              <a:t>1/3 of all internet users </a:t>
            </a:r>
            <a:br>
              <a:rPr lang="en-US" sz="1600">
                <a:solidFill>
                  <a:schemeClr val="tx1"/>
                </a:solidFill>
              </a:rPr>
            </a:br>
            <a:r>
              <a:rPr lang="en-US" sz="1600">
                <a:solidFill>
                  <a:schemeClr val="tx1"/>
                </a:solidFill>
              </a:rPr>
              <a:t>visit an AWS cloud-</a:t>
            </a:r>
            <a:br>
              <a:rPr lang="en-US" sz="1600">
                <a:solidFill>
                  <a:schemeClr val="tx1"/>
                </a:solidFill>
              </a:rPr>
            </a:br>
            <a:r>
              <a:rPr lang="en-US" sz="1600">
                <a:solidFill>
                  <a:schemeClr val="tx1"/>
                </a:solidFill>
              </a:rPr>
              <a:t>powered website daily</a:t>
            </a:r>
          </a:p>
          <a:p>
            <a:r>
              <a:rPr lang="en-US" sz="1600">
                <a:solidFill>
                  <a:schemeClr val="tx1"/>
                </a:solidFill>
              </a:rPr>
              <a:t>190 countries/13 regions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20" y="1898357"/>
            <a:ext cx="4356000" cy="460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17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Realise</a:t>
            </a:r>
            <a:r>
              <a:rPr lang="en-US"/>
              <a:t> the promise of cloud – day 1</a:t>
            </a:r>
            <a:endParaRPr lang="en-US" sz="110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7338" lvl="0" indent="-287338">
              <a:lnSpc>
                <a:spcPct val="10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sz="1800">
                <a:solidFill>
                  <a:schemeClr val="tx1"/>
                </a:solidFill>
              </a:rPr>
              <a:t>Battle-tested methodology for deploying AWS environments</a:t>
            </a:r>
          </a:p>
          <a:p>
            <a:pPr marL="287338" lvl="0" indent="-287338">
              <a:lnSpc>
                <a:spcPct val="10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sz="1800">
                <a:solidFill>
                  <a:schemeClr val="tx1"/>
                </a:solidFill>
              </a:rPr>
              <a:t>Expert AWS architecture and deployment resources</a:t>
            </a:r>
          </a:p>
          <a:p>
            <a:pPr marL="287338" lvl="0" indent="-287338">
              <a:lnSpc>
                <a:spcPct val="10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sz="1800">
                <a:solidFill>
                  <a:schemeClr val="tx1"/>
                </a:solidFill>
              </a:rPr>
              <a:t>Cost-effective, high-quality solutions from infrastructure to applications</a:t>
            </a:r>
          </a:p>
          <a:p>
            <a:pPr marL="287338" lvl="0" indent="-287338">
              <a:lnSpc>
                <a:spcPct val="10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sz="1800">
                <a:solidFill>
                  <a:schemeClr val="tx1"/>
                </a:solidFill>
              </a:rPr>
              <a:t>Insight and visibility into cost and resource usage for business planning</a:t>
            </a:r>
          </a:p>
          <a:p>
            <a:pPr marL="287338" lvl="0" indent="-287338">
              <a:lnSpc>
                <a:spcPct val="10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sz="1800">
                <a:solidFill>
                  <a:schemeClr val="tx1"/>
                </a:solidFill>
              </a:rPr>
              <a:t>Simple local currency invoicing across multiple services </a:t>
            </a:r>
          </a:p>
          <a:p>
            <a:pPr marL="287338" indent="-287338">
              <a:lnSpc>
                <a:spcPct val="10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CA" sz="1800" spc="-20">
                <a:solidFill>
                  <a:schemeClr val="tx1"/>
                </a:solidFill>
              </a:rPr>
              <a:t>Top-notch customer support and a commitment to meeting customers’ needs</a:t>
            </a:r>
            <a:endParaRPr lang="en-US" sz="1800" spc="-2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11044" y="5704142"/>
            <a:ext cx="8669547" cy="707886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20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&lt;Reseller to </a:t>
            </a:r>
            <a:r>
              <a:rPr lang="en-US" err="1"/>
              <a:t>customise</a:t>
            </a:r>
            <a:r>
              <a:rPr lang="en-US"/>
              <a:t> with their own bullets&gt;</a:t>
            </a:r>
          </a:p>
        </p:txBody>
      </p:sp>
    </p:spTree>
    <p:extLst>
      <p:ext uri="{BB962C8B-B14F-4D97-AF65-F5344CB8AC3E}">
        <p14:creationId xmlns:p14="http://schemas.microsoft.com/office/powerpoint/2010/main" val="64004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530077" y="955909"/>
            <a:ext cx="6083847" cy="5500307"/>
            <a:chOff x="1758199" y="1034290"/>
            <a:chExt cx="5627602" cy="5087823"/>
          </a:xfrm>
        </p:grpSpPr>
        <p:pic>
          <p:nvPicPr>
            <p:cNvPr id="4" name="Picture 3" descr="Cloud Solutions - Amazon Web Services (AWS) - Google Chrome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758199" y="2264214"/>
              <a:ext cx="5627602" cy="1269682"/>
            </a:xfrm>
            <a:prstGeom prst="rect">
              <a:avLst/>
            </a:prstGeom>
          </p:spPr>
        </p:pic>
        <p:pic>
          <p:nvPicPr>
            <p:cNvPr id="5" name="Picture 4" descr="Cloud Solutions - Amazon Web Services (AWS) - Google Chrome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758200" y="4828147"/>
              <a:ext cx="5627601" cy="1293966"/>
            </a:xfrm>
            <a:prstGeom prst="rect">
              <a:avLst/>
            </a:prstGeom>
          </p:spPr>
        </p:pic>
        <p:pic>
          <p:nvPicPr>
            <p:cNvPr id="8" name="Picture 7" descr="Cloud Solutions - Amazon Web Services (AWS) - Google Chrome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758199" y="1034290"/>
              <a:ext cx="5627602" cy="1168979"/>
            </a:xfrm>
            <a:prstGeom prst="rect">
              <a:avLst/>
            </a:prstGeom>
          </p:spPr>
        </p:pic>
        <p:pic>
          <p:nvPicPr>
            <p:cNvPr id="9" name="Picture 8" descr="Cloud Solutions - Amazon Web Services (AWS) - Google Chrome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758200" y="3595145"/>
              <a:ext cx="5627601" cy="1151017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 deliver solutions to solve real business problems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72743" y="6484624"/>
            <a:ext cx="15985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>
                <a:solidFill>
                  <a:srgbClr val="515151"/>
                </a:solidFill>
              </a:rPr>
              <a:t>Source:  Amazon Web Services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37227" y="64925"/>
            <a:ext cx="8669547" cy="4001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2000" kern="1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&lt;Reseller to add their own use case&gt;</a:t>
            </a:r>
          </a:p>
        </p:txBody>
      </p:sp>
    </p:spTree>
    <p:extLst>
      <p:ext uri="{BB962C8B-B14F-4D97-AF65-F5344CB8AC3E}">
        <p14:creationId xmlns:p14="http://schemas.microsoft.com/office/powerpoint/2010/main" val="1779263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227" y="328650"/>
            <a:ext cx="8669547" cy="707886"/>
          </a:xfrm>
        </p:spPr>
        <p:txBody>
          <a:bodyPr/>
          <a:lstStyle/>
          <a:p>
            <a:r>
              <a:rPr lang="en-US"/>
              <a:t>&lt;Reseller to add their own customer case study&gt;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07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86000" y="252361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/>
              <a:t>For more information please contact:</a:t>
            </a:r>
          </a:p>
        </p:txBody>
      </p:sp>
    </p:spTree>
    <p:extLst>
      <p:ext uri="{BB962C8B-B14F-4D97-AF65-F5344CB8AC3E}">
        <p14:creationId xmlns:p14="http://schemas.microsoft.com/office/powerpoint/2010/main" val="385319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estcon-Comstor Template_4x3_FINAL">
  <a:themeElements>
    <a:clrScheme name="Westcon-Comstor">
      <a:dk1>
        <a:srgbClr val="000000"/>
      </a:dk1>
      <a:lt1>
        <a:srgbClr val="FFFFFF"/>
      </a:lt1>
      <a:dk2>
        <a:srgbClr val="00417A"/>
      </a:dk2>
      <a:lt2>
        <a:srgbClr val="FFFFFF"/>
      </a:lt2>
      <a:accent1>
        <a:srgbClr val="00417A"/>
      </a:accent1>
      <a:accent2>
        <a:srgbClr val="2C83AE"/>
      </a:accent2>
      <a:accent3>
        <a:srgbClr val="8E5B2D"/>
      </a:accent3>
      <a:accent4>
        <a:srgbClr val="84BACE"/>
      </a:accent4>
      <a:accent5>
        <a:srgbClr val="D5911A"/>
      </a:accent5>
      <a:accent6>
        <a:srgbClr val="006E63"/>
      </a:accent6>
      <a:hlink>
        <a:srgbClr val="73A94E"/>
      </a:hlink>
      <a:folHlink>
        <a:srgbClr val="740F63"/>
      </a:folHlink>
    </a:clrScheme>
    <a:fontScheme name="Westcon-Comsto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417A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00417A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329353837AFA4294C4ACF986ED54DC" ma:contentTypeVersion="24" ma:contentTypeDescription="Create a new document." ma:contentTypeScope="" ma:versionID="8828319dc0fcec250dbc620061a1df0a">
  <xsd:schema xmlns:xsd="http://www.w3.org/2001/XMLSchema" xmlns:xs="http://www.w3.org/2001/XMLSchema" xmlns:p="http://schemas.microsoft.com/office/2006/metadata/properties" xmlns:ns1="http://schemas.microsoft.com/sharepoint/v3" xmlns:ns2="7ac38524-738d-483a-b671-b21dd1ddf111" xmlns:ns3="2f7c803f-255c-4587-af9d-36177f645d65" xmlns:ns4="ce7c76ae-b7e1-4214-ad82-5f0f2cc9dc66" targetNamespace="http://schemas.microsoft.com/office/2006/metadata/properties" ma:root="true" ma:fieldsID="d73cc420fa06f60923e70fb0ad351135" ns1:_="" ns2:_="" ns3:_="" ns4:_="">
    <xsd:import namespace="http://schemas.microsoft.com/sharepoint/v3"/>
    <xsd:import namespace="7ac38524-738d-483a-b671-b21dd1ddf111"/>
    <xsd:import namespace="2f7c803f-255c-4587-af9d-36177f645d65"/>
    <xsd:import namespace="ce7c76ae-b7e1-4214-ad82-5f0f2cc9dc6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TaxCatchAll" minOccurs="0"/>
                <xsd:element ref="ns3:Audience"/>
                <xsd:element ref="ns3:h90cffdbb0b9477395a1648f701e619c" minOccurs="0"/>
                <xsd:element ref="ns3:Document_x0020_Type"/>
                <xsd:element ref="ns3:g93d1036c86742728bbe6c10271eb7bc" minOccurs="0"/>
                <xsd:element ref="ns3:Use"/>
                <xsd:element ref="ns3:ae249ccdb3f64ddb9e782c9089003d74" minOccurs="0"/>
                <xsd:element ref="ns4:SharedWithUsers" minOccurs="0"/>
                <xsd:element ref="ns4:SharedWithDetails" minOccurs="0"/>
                <xsd:element ref="ns3:Vendor"/>
                <xsd:element ref="ns3:Enablement_x0020_Webinars" minOccurs="0"/>
                <xsd:element ref="ns3:AWS_x0020_Playbook_x0020_Category" minOccurs="0"/>
                <xsd:element ref="ns3:Comments" minOccurs="0"/>
                <xsd:element ref="ns3:BlueSky_x0020_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38524-738d-483a-b671-b21dd1ddf111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cc7bcf66-c79e-4d5b-b06b-44440282940e}" ma:internalName="TaxCatchAll" ma:showField="CatchAllData" ma:web="ce7c76ae-b7e1-4214-ad82-5f0f2cc9dc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7c803f-255c-4587-af9d-36177f645d65" elementFormDefault="qualified">
    <xsd:import namespace="http://schemas.microsoft.com/office/2006/documentManagement/types"/>
    <xsd:import namespace="http://schemas.microsoft.com/office/infopath/2007/PartnerControls"/>
    <xsd:element name="Audience" ma:index="11" ma:displayName="Audience" ma:format="Dropdown" ma:internalName="Audience">
      <xsd:simpleType>
        <xsd:restriction base="dms:Choice">
          <xsd:enumeration value="Sales"/>
          <xsd:enumeration value="Marketing"/>
          <xsd:enumeration value="Partners"/>
          <xsd:enumeration value="Legal"/>
          <xsd:enumeration value="Cloud Portfolio"/>
          <xsd:enumeration value="BlueSky"/>
          <xsd:enumeration value="Reseller Recruitment"/>
          <xsd:enumeration value="End User"/>
        </xsd:restriction>
      </xsd:simpleType>
    </xsd:element>
    <xsd:element name="h90cffdbb0b9477395a1648f701e619c" ma:index="13" ma:taxonomy="true" ma:internalName="h90cffdbb0b9477395a1648f701e619c" ma:taxonomyFieldName="Region" ma:displayName="Region" ma:default="" ma:fieldId="{190cffdb-b0b9-4773-95a1-648f701e619c}" ma:sspId="d7c4118b-21a0-4258-a036-37b81fa53b05" ma:termSetId="c123893b-4dc9-4f4e-8e48-dcf083654478" ma:anchorId="5f146128-7422-4286-9c3d-eb745b4b93ad" ma:open="false" ma:isKeyword="false">
      <xsd:complexType>
        <xsd:sequence>
          <xsd:element ref="pc:Terms" minOccurs="0" maxOccurs="1"/>
        </xsd:sequence>
      </xsd:complexType>
    </xsd:element>
    <xsd:element name="Document_x0020_Type" ma:index="14" ma:displayName="Document Type" ma:format="Dropdown" ma:internalName="Document_x0020_Type">
      <xsd:simpleType>
        <xsd:restriction base="dms:Choice">
          <xsd:enumeration value="Agreement"/>
          <xsd:enumeration value="Battle Card"/>
          <xsd:enumeration value="Brochure"/>
          <xsd:enumeration value="Checklist"/>
          <xsd:enumeration value="Collateral"/>
          <xsd:enumeration value="Data Sheet"/>
          <xsd:enumeration value="Demos"/>
          <xsd:enumeration value="Infographic"/>
          <xsd:enumeration value="Manual"/>
          <xsd:enumeration value="Playbook"/>
          <xsd:enumeration value="Presentation"/>
          <xsd:enumeration value="Price List"/>
          <xsd:enumeration value="Primer"/>
          <xsd:enumeration value="Process Description"/>
          <xsd:enumeration value="Research"/>
          <xsd:enumeration value="Template"/>
          <xsd:enumeration value="Tools"/>
          <xsd:enumeration value="Training"/>
          <xsd:enumeration value="Video"/>
        </xsd:restriction>
      </xsd:simpleType>
    </xsd:element>
    <xsd:element name="g93d1036c86742728bbe6c10271eb7bc" ma:index="16" nillable="true" ma:taxonomy="true" ma:internalName="g93d1036c86742728bbe6c10271eb7bc" ma:taxonomyFieldName="Country" ma:displayName="Country" ma:readOnly="false" ma:default="" ma:fieldId="{093d1036-c867-4272-8bbe-6c10271eb7bc}" ma:sspId="d7c4118b-21a0-4258-a036-37b81fa53b05" ma:termSetId="c123893b-4dc9-4f4e-8e48-dcf083654478" ma:anchorId="ce32c7e5-7d98-4095-9167-5396eecacb08" ma:open="false" ma:isKeyword="false">
      <xsd:complexType>
        <xsd:sequence>
          <xsd:element ref="pc:Terms" minOccurs="0" maxOccurs="1"/>
        </xsd:sequence>
      </xsd:complexType>
    </xsd:element>
    <xsd:element name="Use" ma:index="17" ma:displayName="Use" ma:default="Internal" ma:format="Dropdown" ma:internalName="Use">
      <xsd:simpleType>
        <xsd:restriction base="dms:Choice">
          <xsd:enumeration value="Internal"/>
          <xsd:enumeration value="External"/>
        </xsd:restriction>
      </xsd:simpleType>
    </xsd:element>
    <xsd:element name="ae249ccdb3f64ddb9e782c9089003d74" ma:index="19" ma:taxonomy="true" ma:internalName="ae249ccdb3f64ddb9e782c9089003d74" ma:taxonomyFieldName="Technology" ma:displayName="Technology" ma:readOnly="false" ma:default="" ma:fieldId="{ae249ccd-b3f6-4ddb-9e78-2c9089003d74}" ma:sspId="d7c4118b-21a0-4258-a036-37b81fa53b05" ma:termSetId="a8f7dbea-9c1c-4673-b00c-83ac3c20fb42" ma:anchorId="4b834d52-0143-4897-be65-aa0b2cdb1179" ma:open="false" ma:isKeyword="false">
      <xsd:complexType>
        <xsd:sequence>
          <xsd:element ref="pc:Terms" minOccurs="0" maxOccurs="1"/>
        </xsd:sequence>
      </xsd:complexType>
    </xsd:element>
    <xsd:element name="Vendor" ma:index="22" ma:displayName="Vendor" ma:default="No Vendor" ma:format="Dropdown" ma:internalName="Vendor">
      <xsd:simpleType>
        <xsd:restriction base="dms:Choice">
          <xsd:enumeration value="Arbor"/>
          <xsd:enumeration value="AWS"/>
          <xsd:enumeration value="Blue Coat"/>
          <xsd:enumeration value="Blue Jeans"/>
          <xsd:enumeration value="BT"/>
          <xsd:enumeration value="Cisco Meraki"/>
          <xsd:enumeration value="Cisco Webex"/>
          <xsd:enumeration value="Cisco Web Security (ScanSafe)"/>
          <xsd:enumeration value="F5"/>
          <xsd:enumeration value="FireEye"/>
          <xsd:enumeration value="Imperva"/>
          <xsd:enumeration value="Juniper"/>
          <xsd:enumeration value="Microsoft"/>
          <xsd:enumeration value="Oodrive"/>
          <xsd:enumeration value="Palo Alto"/>
          <xsd:enumeration value="Purple Wifi"/>
          <xsd:enumeration value="Virsae"/>
          <xsd:enumeration value="No Vendor"/>
        </xsd:restriction>
      </xsd:simpleType>
    </xsd:element>
    <xsd:element name="Enablement_x0020_Webinars" ma:index="23" nillable="true" ma:displayName="Enablement Webinars" ma:internalName="Enablement_x0020_Webinar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July 6, 2016"/>
                    <xsd:enumeration value="July 20, 2016"/>
                    <xsd:enumeration value="August 3, 2016"/>
                    <xsd:enumeration value="August 17, 2016"/>
                    <xsd:enumeration value="September 7, 2016"/>
                    <xsd:enumeration value="September 21, 2016"/>
                    <xsd:enumeration value="October 5, 2016"/>
                  </xsd:restriction>
                </xsd:simpleType>
              </xsd:element>
            </xsd:sequence>
          </xsd:extension>
        </xsd:complexContent>
      </xsd:complexType>
    </xsd:element>
    <xsd:element name="AWS_x0020_Playbook_x0020_Category" ma:index="24" nillable="true" ma:displayName="AWS Playbook Category" ma:internalName="AWS_x0020_Playbook_x0020_Catego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N/A"/>
                    <xsd:enumeration value="About AWS"/>
                    <xsd:enumeration value="Partnership"/>
                    <xsd:enumeration value="AWS Cloud Portfolio"/>
                    <xsd:enumeration value="Enablement &amp; Marketing"/>
                    <xsd:enumeration value="Recruiting Resellers"/>
                    <xsd:enumeration value="Operations &amp; Support"/>
                  </xsd:restriction>
                </xsd:simpleType>
              </xsd:element>
            </xsd:sequence>
          </xsd:extension>
        </xsd:complexContent>
      </xsd:complexType>
    </xsd:element>
    <xsd:element name="Comments" ma:index="25" nillable="true" ma:displayName="Comments" ma:internalName="Comments">
      <xsd:simpleType>
        <xsd:restriction base="dms:Text">
          <xsd:maxLength value="255"/>
        </xsd:restriction>
      </xsd:simpleType>
    </xsd:element>
    <xsd:element name="BlueSky_x0020_Category" ma:index="26" nillable="true" ma:displayName="BlueSky Category" ma:format="Dropdown" ma:internalName="BlueSky_x0020_Category">
      <xsd:simpleType>
        <xsd:restriction base="dms:Choice">
          <xsd:enumeration value="End User Demo Scripts by Country and Vendor"/>
          <xsd:enumeration value="BlueSky Reseller User Guides"/>
          <xsd:enumeration value="Creating and Maintaining End Customer Data"/>
          <xsd:enumeration value="Cloud Support and DevOps Procedures"/>
          <xsd:enumeration value="Creating and Maintaining Demo Data"/>
          <xsd:enumeration value="Admin Portal User Guides"/>
          <xsd:enumeration value="Analytics and Reporting"/>
          <xsd:enumeration value="Creating and Maintaining Exchange Rate Data"/>
          <xsd:enumeration value="Creating and Maintaining Sales Regions"/>
          <xsd:enumeration value="Distributor Portal User Guides"/>
          <xsd:enumeration value="Marketing Assets"/>
          <xsd:enumeration value="Operational Readiness Report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7c76ae-b7e1-4214-ad82-5f0f2cc9dc6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endor xmlns="2f7c803f-255c-4587-af9d-36177f645d65">AWS</Vendor>
    <ae249ccdb3f64ddb9e782c9089003d74 xmlns="2f7c803f-255c-4587-af9d-36177f645d6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Cloud</TermName>
          <TermId xmlns="http://schemas.microsoft.com/office/infopath/2007/PartnerControls">61d5738e-e974-4441-810f-eda0b9dc32e0</TermId>
        </TermInfo>
      </Terms>
    </ae249ccdb3f64ddb9e782c9089003d74>
    <h90cffdbb0b9477395a1648f701e619c xmlns="2f7c803f-255c-4587-af9d-36177f645d65">
      <Terms xmlns="http://schemas.microsoft.com/office/infopath/2007/PartnerControls">
        <TermInfo xmlns="http://schemas.microsoft.com/office/infopath/2007/PartnerControls">
          <TermName xmlns="http://schemas.microsoft.com/office/infopath/2007/PartnerControls">GLOBAL</TermName>
          <TermId xmlns="http://schemas.microsoft.com/office/infopath/2007/PartnerControls">6e84dccc-1675-4d68-977b-1e9776349504</TermId>
        </TermInfo>
      </Terms>
    </h90cffdbb0b9477395a1648f701e619c>
    <Comments xmlns="2f7c803f-255c-4587-af9d-36177f645d65">White-label pitch deck for resellers to customize to position AWS to their customers and prospects, QE</Comments>
    <PublishingExpirationDate xmlns="http://schemas.microsoft.com/sharepoint/v3" xsi:nil="true"/>
    <PublishingStartDate xmlns="http://schemas.microsoft.com/sharepoint/v3" xsi:nil="true"/>
    <Audience xmlns="2f7c803f-255c-4587-af9d-36177f645d65">End User</Audience>
    <Enablement_x0020_Webinars xmlns="2f7c803f-255c-4587-af9d-36177f645d65"/>
    <BlueSky_x0020_Category xmlns="2f7c803f-255c-4587-af9d-36177f645d65" xsi:nil="true"/>
    <TaxCatchAll xmlns="7ac38524-738d-483a-b671-b21dd1ddf111">
      <Value>14</Value>
      <Value>6</Value>
    </TaxCatchAll>
    <Use xmlns="2f7c803f-255c-4587-af9d-36177f645d65">External</Use>
    <Document_x0020_Type xmlns="2f7c803f-255c-4587-af9d-36177f645d65">Presentation</Document_x0020_Type>
    <g93d1036c86742728bbe6c10271eb7bc xmlns="2f7c803f-255c-4587-af9d-36177f645d65">
      <Terms xmlns="http://schemas.microsoft.com/office/infopath/2007/PartnerControls"/>
    </g93d1036c86742728bbe6c10271eb7bc>
    <AWS_x0020_Playbook_x0020_Category xmlns="2f7c803f-255c-4587-af9d-36177f645d65">
      <Value>Enablement &amp; Marketing</Value>
    </AWS_x0020_Playbook_x0020_Category>
  </documentManagement>
</p:properties>
</file>

<file path=customXml/itemProps1.xml><?xml version="1.0" encoding="utf-8"?>
<ds:datastoreItem xmlns:ds="http://schemas.openxmlformats.org/officeDocument/2006/customXml" ds:itemID="{26C68589-0AC2-4ABC-9B9C-E0E05F6025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91B935-A016-455B-B435-17632A3340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ac38524-738d-483a-b671-b21dd1ddf111"/>
    <ds:schemaRef ds:uri="2f7c803f-255c-4587-af9d-36177f645d65"/>
    <ds:schemaRef ds:uri="ce7c76ae-b7e1-4214-ad82-5f0f2cc9dc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4A019E7-C0AF-4144-9761-CCAF9FB065A6}">
  <ds:schemaRefs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sharepoint/v3"/>
    <ds:schemaRef ds:uri="2f7c803f-255c-4587-af9d-36177f645d65"/>
    <ds:schemaRef ds:uri="ce7c76ae-b7e1-4214-ad82-5f0f2cc9dc66"/>
    <ds:schemaRef ds:uri="7ac38524-738d-483a-b671-b21dd1ddf11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388</Words>
  <Application>Microsoft Office PowerPoint</Application>
  <PresentationFormat>On-screen Show (4:3)</PresentationFormat>
  <Paragraphs>49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Tahoma</vt:lpstr>
      <vt:lpstr>Wingdings</vt:lpstr>
      <vt:lpstr>Westcon-Comstor Template_4x3_FINAL</vt:lpstr>
      <vt:lpstr>The purpose of this slide presentation </vt:lpstr>
      <vt:lpstr>Leverage Cloud on Your Terms</vt:lpstr>
      <vt:lpstr>Key questions to consider</vt:lpstr>
      <vt:lpstr>Why transition to cloud?</vt:lpstr>
      <vt:lpstr>Amazon Web Services – the leading cloud platform</vt:lpstr>
      <vt:lpstr>Realise the promise of cloud – day 1</vt:lpstr>
      <vt:lpstr>We deliver solutions to solve real business problems</vt:lpstr>
      <vt:lpstr>&lt;Reseller to add their own customer case study&gt;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purpose of this slide presentation</dc:title>
  <dc:creator/>
  <cp:lastModifiedBy/>
  <cp:revision>1</cp:revision>
  <dcterms:modified xsi:type="dcterms:W3CDTF">2018-09-02T22:28:18Z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0x010100AC329353837AFA4294C4ACF986ED54DC</vt:lpwstr>
  </property>
  <property fmtid="{D5CDD505-2E9C-101B-9397-08002B2CF9AE}" pid="3" name="Technology">
    <vt:lpwstr>14;#Cloud|61d5738e-e974-4441-810f-eda0b9dc32e0</vt:lpwstr>
  </property>
  <property fmtid="{D5CDD505-2E9C-101B-9397-08002B2CF9AE}" pid="4" name="Region">
    <vt:lpwstr>6;#GLOBAL|6e84dccc-1675-4d68-977b-1e9776349504</vt:lpwstr>
  </property>
  <property fmtid="{D5CDD505-2E9C-101B-9397-08002B2CF9AE}" pid="5" name="Country">
    <vt:lpwstr/>
  </property>
</Properties>
</file>