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99" r:id="rId4"/>
  </p:sldMasterIdLst>
  <p:notesMasterIdLst>
    <p:notesMasterId r:id="rId6"/>
  </p:notesMasterIdLst>
  <p:handoutMasterIdLst>
    <p:handoutMasterId r:id="rId7"/>
  </p:handoutMasterIdLst>
  <p:sldIdLst>
    <p:sldId id="337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9">
          <p15:clr>
            <a:srgbClr val="A4A3A4"/>
          </p15:clr>
        </p15:guide>
        <p15:guide id="2" orient="horz">
          <p15:clr>
            <a:srgbClr val="A4A3A4"/>
          </p15:clr>
        </p15:guide>
        <p15:guide id="3">
          <p15:clr>
            <a:srgbClr val="A4A3A4"/>
          </p15:clr>
        </p15:guide>
        <p15:guide id="4" pos="575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63"/>
    <a:srgbClr val="254926"/>
    <a:srgbClr val="DAEFC3"/>
    <a:srgbClr val="C1CDE2"/>
    <a:srgbClr val="69ABC3"/>
    <a:srgbClr val="FF9900"/>
    <a:srgbClr val="E0AA10"/>
    <a:srgbClr val="99FF33"/>
    <a:srgbClr val="2B82AF"/>
    <a:srgbClr val="EDF7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345" autoAdjust="0"/>
    <p:restoredTop sz="94434" autoAdjust="0"/>
  </p:normalViewPr>
  <p:slideViewPr>
    <p:cSldViewPr snapToGrid="0" snapToObjects="1">
      <p:cViewPr varScale="1">
        <p:scale>
          <a:sx n="98" d="100"/>
          <a:sy n="98" d="100"/>
        </p:scale>
        <p:origin x="1026" y="84"/>
      </p:cViewPr>
      <p:guideLst>
        <p:guide orient="horz" pos="3239"/>
        <p:guide orient="horz"/>
        <p:guide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C7FE21-B32D-45A1-9F77-712B25604A6E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4247B-DAB6-4331-92B5-8F1A57026C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6344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CCA585-8CA2-7E45-8C11-524000447CD1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1CDDD-A68B-8A44-8FC5-94881CFEA3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135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Steps</a:t>
            </a:r>
            <a:r>
              <a:rPr lang="en-US" baseline="0" dirty="0"/>
              <a:t> XYZ are manual today.</a:t>
            </a:r>
          </a:p>
          <a:p>
            <a:endParaRPr lang="en-US" baseline="0" dirty="0"/>
          </a:p>
          <a:p>
            <a:r>
              <a:rPr lang="en-US" baseline="0" dirty="0"/>
              <a:t>Steps XYZ – are getting automated and when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1CDDD-A68B-8A44-8FC5-94881CFEA38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605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loud_16x9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40972" y="681243"/>
            <a:ext cx="6247726" cy="817813"/>
          </a:xfrm>
        </p:spPr>
        <p:txBody>
          <a:bodyPr anchor="b" anchorCtr="0">
            <a:normAutofit/>
          </a:bodyPr>
          <a:lstStyle>
            <a:lvl1pPr marL="0" indent="0" algn="l" defTabSz="457200" rtl="0" eaLnBrk="1" latinLnBrk="0" hangingPunct="1">
              <a:spcBef>
                <a:spcPts val="600"/>
              </a:spcBef>
              <a:buClrTx/>
              <a:buFont typeface="Arial"/>
              <a:buNone/>
              <a:defRPr lang="en-US" sz="2400" b="0" kern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enter 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440972" y="2297881"/>
            <a:ext cx="5383193" cy="369332"/>
          </a:xfrm>
        </p:spPr>
        <p:txBody>
          <a:bodyPr wrap="square" anchor="b" anchorCtr="0">
            <a:spAutoFit/>
          </a:bodyPr>
          <a:lstStyle>
            <a:lvl1pPr marL="0" indent="0" algn="l">
              <a:buNone/>
              <a:defRPr lang="en-US" sz="1800" b="0" kern="1200" baseline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enter presenter name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440972" y="2683343"/>
            <a:ext cx="5383193" cy="338554"/>
          </a:xfrm>
        </p:spPr>
        <p:txBody>
          <a:bodyPr vert="horz" wrap="square" lIns="64008" tIns="45720" rIns="91440" bIns="45720" rtlCol="0" anchor="t" anchorCtr="0">
            <a:spAutoFit/>
          </a:bodyPr>
          <a:lstStyle>
            <a:lvl1pPr marL="0" indent="0">
              <a:buFont typeface="Tahoma" panose="020B0604030504040204" pitchFamily="34" charset="0"/>
              <a:buChar char=" "/>
              <a:defRPr lang="en-US" sz="1600" b="0" baseline="0" dirty="0" smtClean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enter presenter title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2440972" y="1538886"/>
            <a:ext cx="6247726" cy="338554"/>
          </a:xfrm>
        </p:spPr>
        <p:txBody>
          <a:bodyPr vert="horz" wrap="square" lIns="64008" tIns="45720" rIns="91440" bIns="45720" rtlCol="0" anchor="t" anchorCtr="0">
            <a:spAutoFit/>
          </a:bodyPr>
          <a:lstStyle>
            <a:lvl1pPr marL="0" indent="0">
              <a:buFont typeface="Tahoma" panose="020B0604030504040204" pitchFamily="34" charset="0"/>
              <a:buChar char=" "/>
              <a:defRPr lang="en-US" b="0" baseline="0" dirty="0" smtClean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enter subtitle</a:t>
            </a:r>
          </a:p>
        </p:txBody>
      </p:sp>
      <p:pic>
        <p:nvPicPr>
          <p:cNvPr id="15" name="Picture 14" descr="WESTCON_COMSTOR_Logo_FULL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063" y="4495675"/>
            <a:ext cx="1955255" cy="47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850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inBlueFlash.png"/>
          <p:cNvPicPr>
            <a:picLocks noChangeAspect="1"/>
          </p:cNvPicPr>
          <p:nvPr/>
        </p:nvPicPr>
        <p:blipFill rotWithShape="1">
          <a:blip r:embed="rId2">
            <a:alphaModFix amt="1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0160"/>
            <a:ext cx="2568728" cy="4786762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429302" y="4285394"/>
            <a:ext cx="4285397" cy="694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Content Placeholder 8" descr="WESTCON_COMSTOR_Logo1.jpg"/>
          <p:cNvPicPr>
            <a:picLocks noGrp="1"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48" b="-6257"/>
          <a:stretch/>
        </p:blipFill>
        <p:spPr>
          <a:xfrm>
            <a:off x="3032752" y="2157533"/>
            <a:ext cx="3078496" cy="828435"/>
          </a:xfrm>
          <a:prstGeom prst="rect">
            <a:avLst/>
          </a:prstGeom>
        </p:spPr>
      </p:pic>
      <p:pic>
        <p:nvPicPr>
          <p:cNvPr id="6" name="Picture 5" descr="MainBlueFlash.png"/>
          <p:cNvPicPr>
            <a:picLocks noChangeAspect="1"/>
          </p:cNvPicPr>
          <p:nvPr userDrawn="1"/>
        </p:nvPicPr>
        <p:blipFill rotWithShape="1">
          <a:blip r:embed="rId2">
            <a:alphaModFix amt="1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0160"/>
            <a:ext cx="2568728" cy="478676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429302" y="4285394"/>
            <a:ext cx="4285397" cy="694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Content Placeholder 8" descr="WESTCON_COMSTOR_Logo1.jpg"/>
          <p:cNvPicPr>
            <a:picLocks noGrp="1"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48" b="-6257"/>
          <a:stretch/>
        </p:blipFill>
        <p:spPr>
          <a:xfrm>
            <a:off x="3032752" y="2157533"/>
            <a:ext cx="3078496" cy="828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25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911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3193402D-2D31-4E7E-961C-6F420E762563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15/06/2017</a:t>
            </a:fld>
            <a:endParaRPr lang="en-N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N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FF746746-B327-49A6-B895-FFBB2D43A261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658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WC_logo_noTa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961" y="4650221"/>
            <a:ext cx="1607820" cy="257129"/>
          </a:xfrm>
          <a:prstGeom prst="rect">
            <a:avLst/>
          </a:prstGeom>
        </p:spPr>
      </p:pic>
      <p:pic>
        <p:nvPicPr>
          <p:cNvPr id="14" name="Picture Placeholder 2" descr="Clou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2977" y="-1"/>
            <a:ext cx="5658477" cy="51435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93772" y="714195"/>
            <a:ext cx="3375094" cy="817813"/>
          </a:xfrm>
        </p:spPr>
        <p:txBody>
          <a:bodyPr anchor="b" anchorCtr="0">
            <a:normAutofit/>
          </a:bodyPr>
          <a:lstStyle>
            <a:lvl1pPr marL="0" indent="0" algn="l" defTabSz="457200" rtl="0" eaLnBrk="1" latinLnBrk="0" hangingPunct="1">
              <a:spcBef>
                <a:spcPts val="600"/>
              </a:spcBef>
              <a:buClrTx/>
              <a:buFont typeface="Arial"/>
              <a:buNone/>
              <a:defRPr lang="en-US" sz="1800" b="0" kern="1200" dirty="0">
                <a:solidFill>
                  <a:srgbClr val="4E83A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Divider Slide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93773" y="1950315"/>
            <a:ext cx="3350228" cy="2514593"/>
          </a:xfrm>
        </p:spPr>
        <p:txBody>
          <a:bodyPr wrap="square" anchor="t" anchorCtr="0">
            <a:normAutofit/>
          </a:bodyPr>
          <a:lstStyle>
            <a:lvl1pPr marL="0" indent="0" algn="l">
              <a:buNone/>
              <a:defRPr lang="en-US" sz="1400" b="0" kern="1200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enter text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5793772" y="1538886"/>
            <a:ext cx="3375094" cy="307777"/>
          </a:xfrm>
        </p:spPr>
        <p:txBody>
          <a:bodyPr vert="horz" wrap="square" lIns="64008" tIns="45720" rIns="91440" bIns="45720" rtlCol="0" anchor="t" anchorCtr="0">
            <a:spAutoFit/>
          </a:bodyPr>
          <a:lstStyle>
            <a:lvl1pPr marL="0" indent="0">
              <a:buFont typeface="Tahoma" panose="020B0604030504040204" pitchFamily="34" charset="0"/>
              <a:buChar char=" "/>
              <a:defRPr lang="en-US" sz="1400" b="0" baseline="0" dirty="0" smtClean="0">
                <a:solidFill>
                  <a:srgbClr val="4E83AA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Divider slide subtitle</a:t>
            </a:r>
          </a:p>
        </p:txBody>
      </p:sp>
    </p:spTree>
    <p:extLst>
      <p:ext uri="{BB962C8B-B14F-4D97-AF65-F5344CB8AC3E}">
        <p14:creationId xmlns:p14="http://schemas.microsoft.com/office/powerpoint/2010/main" val="1931673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9144000" cy="4597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"/>
            <a:ext cx="9144000" cy="4597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792" y="1239837"/>
            <a:ext cx="2935956" cy="830997"/>
          </a:xfrm>
        </p:spPr>
        <p:txBody>
          <a:bodyPr wrap="square" anchor="t" anchorCtr="0">
            <a:spAutoFit/>
          </a:bodyPr>
          <a:lstStyle>
            <a:lvl1pPr algn="r">
              <a:defRPr sz="2400">
                <a:solidFill>
                  <a:srgbClr val="4E83A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6" name="Picture 15" descr="rectangle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109211"/>
            <a:ext cx="9144000" cy="34289"/>
          </a:xfrm>
          <a:prstGeom prst="rect">
            <a:avLst/>
          </a:prstGeom>
          <a:solidFill>
            <a:srgbClr val="00417A"/>
          </a:solidFill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5964" y="1271641"/>
            <a:ext cx="4939786" cy="32806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</a:pPr>
            <a:r>
              <a:rPr lang="en-US"/>
              <a:t>Click to edit Master text styles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</a:pPr>
            <a:r>
              <a:rPr lang="en-US"/>
              <a:t>Second level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</a:pPr>
            <a:r>
              <a:rPr lang="en-US"/>
              <a:t>Third level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</a:pPr>
            <a:r>
              <a:rPr lang="en-US"/>
              <a:t>Fourth level</a:t>
            </a:r>
          </a:p>
          <a:p>
            <a:pPr lvl="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</a:pPr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 descr="cloud_pixels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"/>
            <a:ext cx="1929989" cy="37827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rectangle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109211"/>
            <a:ext cx="9144000" cy="34289"/>
          </a:xfrm>
          <a:prstGeom prst="rect">
            <a:avLst/>
          </a:prstGeom>
          <a:solidFill>
            <a:srgbClr val="00417A"/>
          </a:solidFill>
        </p:spPr>
      </p:pic>
    </p:spTree>
    <p:extLst>
      <p:ext uri="{BB962C8B-B14F-4D97-AF65-F5344CB8AC3E}">
        <p14:creationId xmlns:p14="http://schemas.microsoft.com/office/powerpoint/2010/main" val="2788082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87314" y="219118"/>
            <a:ext cx="7884365" cy="731520"/>
          </a:xfrm>
          <a:noFill/>
        </p:spPr>
        <p:txBody>
          <a:bodyPr wrap="square" rtlCol="0" anchor="ctr" anchorCtr="0">
            <a:noAutofit/>
          </a:bodyPr>
          <a:lstStyle>
            <a:lvl1pPr>
              <a:defRPr lang="en-US" dirty="0"/>
            </a:lvl1pPr>
          </a:lstStyle>
          <a:p>
            <a:pPr marL="0" lvl="0"/>
            <a:r>
              <a:rPr lang="en-US" dirty="0"/>
              <a:t>Click to enter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6675" y="1348318"/>
            <a:ext cx="7207251" cy="326025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</a:pPr>
            <a:r>
              <a:rPr lang="en-US"/>
              <a:t>Click to edit Master text styles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</a:pPr>
            <a:r>
              <a:rPr lang="en-US"/>
              <a:t>Second level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</a:pPr>
            <a:r>
              <a:rPr lang="en-US"/>
              <a:t>Third level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</a:pPr>
            <a:r>
              <a:rPr lang="en-US"/>
              <a:t>Fourth level</a:t>
            </a:r>
          </a:p>
          <a:p>
            <a:pPr lvl="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1270839" y="1002538"/>
            <a:ext cx="7207251" cy="338554"/>
          </a:xfrm>
        </p:spPr>
        <p:txBody>
          <a:bodyPr wrap="square">
            <a:noAutofit/>
          </a:bodyPr>
          <a:lstStyle>
            <a:lvl1pPr marL="0" indent="0" algn="l">
              <a:buFont typeface="Tahoma" panose="020B0604030504040204" pitchFamily="34" charset="0"/>
              <a:buChar char=" "/>
              <a:defRPr lang="en-US" smtClean="0">
                <a:solidFill>
                  <a:srgbClr val="4E83AA"/>
                </a:solidFill>
                <a:ea typeface="+mj-ea"/>
                <a:cs typeface="Frutiger LT Std 45 Light"/>
              </a:defRPr>
            </a:lvl1pPr>
            <a:lvl2pPr>
              <a:defRPr lang="en-US" sz="1800" smtClean="0">
                <a:solidFill>
                  <a:schemeClr val="tx1"/>
                </a:solidFill>
                <a:latin typeface="+mn-lt"/>
              </a:defRPr>
            </a:lvl2pPr>
            <a:lvl3pPr>
              <a:defRPr lang="en-US" sz="1800" smtClean="0">
                <a:solidFill>
                  <a:schemeClr val="tx1"/>
                </a:solidFill>
                <a:latin typeface="+mn-lt"/>
              </a:defRPr>
            </a:lvl3pPr>
            <a:lvl4pPr>
              <a:defRPr lang="en-US" sz="1800" smtClean="0">
                <a:solidFill>
                  <a:schemeClr val="tx1"/>
                </a:solidFill>
                <a:latin typeface="+mn-lt"/>
              </a:defRPr>
            </a:lvl4pPr>
            <a:lvl5pPr>
              <a:defRPr lang="en-US" sz="18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9759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87563" y="219118"/>
            <a:ext cx="7890601" cy="731520"/>
          </a:xfrm>
          <a:noFill/>
        </p:spPr>
        <p:txBody>
          <a:bodyPr wrap="square" rtlCol="0" anchor="ctr" anchorCtr="0">
            <a:noAutofit/>
          </a:bodyPr>
          <a:lstStyle>
            <a:lvl1pPr>
              <a:defRPr lang="en-US" dirty="0"/>
            </a:lvl1pPr>
          </a:lstStyle>
          <a:p>
            <a:pPr marL="0" lvl="0"/>
            <a:r>
              <a:rPr lang="en-US" dirty="0"/>
              <a:t>Click to enter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6676" y="1002538"/>
            <a:ext cx="7807326" cy="3249082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</a:pPr>
            <a:r>
              <a:rPr lang="en-US"/>
              <a:t>Click to edit Master text styles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</a:pPr>
            <a:r>
              <a:rPr lang="en-US"/>
              <a:t>Second level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</a:pPr>
            <a:r>
              <a:rPr lang="en-US"/>
              <a:t>Third level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</a:pPr>
            <a:r>
              <a:rPr lang="en-US"/>
              <a:t>Fourth level</a:t>
            </a:r>
          </a:p>
          <a:p>
            <a:pPr lvl="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672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87315" y="219118"/>
            <a:ext cx="7855102" cy="731520"/>
          </a:xfrm>
          <a:noFill/>
        </p:spPr>
        <p:txBody>
          <a:bodyPr wrap="square" rtlCol="0" anchor="ctr" anchorCtr="0">
            <a:noAutofit/>
          </a:bodyPr>
          <a:lstStyle>
            <a:lvl1pPr>
              <a:defRPr lang="en-US" dirty="0"/>
            </a:lvl1pPr>
          </a:lstStyle>
          <a:p>
            <a:pPr marL="0" lvl="0"/>
            <a:r>
              <a:rPr lang="en-US" dirty="0"/>
              <a:t>Click to enter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1611" y="1348318"/>
            <a:ext cx="5422390" cy="3201736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</a:pPr>
            <a:r>
              <a:rPr lang="en-US"/>
              <a:t>Click to edit Master text styles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</a:pPr>
            <a:r>
              <a:rPr lang="en-US"/>
              <a:t>Second level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</a:pPr>
            <a:r>
              <a:rPr lang="en-US"/>
              <a:t>Third level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</a:pPr>
            <a:r>
              <a:rPr lang="en-US"/>
              <a:t>Fourth level</a:t>
            </a:r>
          </a:p>
          <a:p>
            <a:pPr lvl="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3655774" y="1002538"/>
            <a:ext cx="5488227" cy="338554"/>
          </a:xfrm>
        </p:spPr>
        <p:txBody>
          <a:bodyPr wrap="square">
            <a:noAutofit/>
          </a:bodyPr>
          <a:lstStyle>
            <a:lvl1pPr marL="0" indent="0" algn="l">
              <a:buFont typeface="Tahoma" panose="020B0604030504040204" pitchFamily="34" charset="0"/>
              <a:buChar char=" "/>
              <a:defRPr lang="en-US" smtClean="0">
                <a:solidFill>
                  <a:srgbClr val="4E83AA"/>
                </a:solidFill>
                <a:ea typeface="+mj-ea"/>
                <a:cs typeface="Frutiger LT Std 45 Light"/>
              </a:defRPr>
            </a:lvl1pPr>
            <a:lvl2pPr>
              <a:defRPr lang="en-US" sz="1800" smtClean="0">
                <a:solidFill>
                  <a:schemeClr val="tx1"/>
                </a:solidFill>
                <a:latin typeface="+mn-lt"/>
              </a:defRPr>
            </a:lvl2pPr>
            <a:lvl3pPr>
              <a:defRPr lang="en-US" sz="1800" smtClean="0">
                <a:solidFill>
                  <a:schemeClr val="tx1"/>
                </a:solidFill>
                <a:latin typeface="+mn-lt"/>
              </a:defRPr>
            </a:lvl3pPr>
            <a:lvl4pPr>
              <a:defRPr lang="en-US" sz="1800" smtClean="0">
                <a:solidFill>
                  <a:schemeClr val="tx1"/>
                </a:solidFill>
                <a:latin typeface="+mn-lt"/>
              </a:defRPr>
            </a:lvl4pPr>
            <a:lvl5pPr>
              <a:defRPr lang="en-US" sz="18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 hasCustomPrompt="1"/>
          </p:nvPr>
        </p:nvSpPr>
        <p:spPr>
          <a:xfrm>
            <a:off x="269875" y="1002538"/>
            <a:ext cx="3285312" cy="3467049"/>
          </a:xfrm>
          <a:noFill/>
          <a:ln>
            <a:noFill/>
          </a:ln>
          <a:effectLst/>
        </p:spPr>
        <p:txBody>
          <a:bodyPr bIns="914400" anchor="ctr" anchorCtr="1"/>
          <a:lstStyle>
            <a:lvl1pPr marL="0" indent="0">
              <a:buNone/>
              <a:defRPr baseline="0"/>
            </a:lvl1pPr>
          </a:lstStyle>
          <a:p>
            <a:r>
              <a:rPr lang="en-US" dirty="0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602576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87314" y="216549"/>
            <a:ext cx="7763256" cy="731520"/>
          </a:xfrm>
          <a:noFill/>
        </p:spPr>
        <p:txBody>
          <a:bodyPr wrap="square" rtlCol="0" anchor="ctr" anchorCtr="0">
            <a:noAutofit/>
          </a:bodyPr>
          <a:lstStyle>
            <a:lvl1pPr>
              <a:defRPr lang="en-US" dirty="0"/>
            </a:lvl1pPr>
          </a:lstStyle>
          <a:p>
            <a:pPr marL="0" lvl="0"/>
            <a:r>
              <a:rPr lang="en-US" dirty="0"/>
              <a:t>Click to enter slide title</a:t>
            </a:r>
          </a:p>
        </p:txBody>
      </p:sp>
    </p:spTree>
    <p:extLst>
      <p:ext uri="{BB962C8B-B14F-4D97-AF65-F5344CB8AC3E}">
        <p14:creationId xmlns:p14="http://schemas.microsoft.com/office/powerpoint/2010/main" val="3857505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9295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429302" y="4285394"/>
            <a:ext cx="4285397" cy="694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Content Placeholder 8" descr="WESTCON_COMSTOR_Logo1.jpg"/>
          <p:cNvPicPr>
            <a:picLocks noGrp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48" b="-6257"/>
          <a:stretch/>
        </p:blipFill>
        <p:spPr>
          <a:xfrm>
            <a:off x="3032752" y="2985968"/>
            <a:ext cx="3078496" cy="828435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941265" y="1234933"/>
            <a:ext cx="3169983" cy="106045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/>
            </a:lvl1pPr>
            <a:lvl2pPr marL="284162" indent="0">
              <a:buFontTx/>
              <a:buNone/>
              <a:defRPr/>
            </a:lvl2pPr>
            <a:lvl3pPr marL="517525" indent="0">
              <a:buFontTx/>
              <a:buNone/>
              <a:defRPr/>
            </a:lvl3pPr>
            <a:lvl4pPr marL="741362" indent="0">
              <a:buFontTx/>
              <a:buNone/>
              <a:defRPr/>
            </a:lvl4pPr>
            <a:lvl5pPr marL="914400" indent="0">
              <a:buFontTx/>
              <a:buNone/>
              <a:defRPr/>
            </a:lvl5pPr>
          </a:lstStyle>
          <a:p>
            <a:pPr lvl="0"/>
            <a:r>
              <a:rPr lang="en-US" dirty="0"/>
              <a:t>Title and contact information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2941265" y="488783"/>
            <a:ext cx="3169983" cy="731520"/>
          </a:xfrm>
        </p:spPr>
        <p:txBody>
          <a:bodyPr anchor="b" anchorCtr="0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</p:txBody>
      </p:sp>
      <p:pic>
        <p:nvPicPr>
          <p:cNvPr id="14" name="Picture 13" descr="MEDflash2.png"/>
          <p:cNvPicPr>
            <a:picLocks noChangeAspect="1"/>
          </p:cNvPicPr>
          <p:nvPr/>
        </p:nvPicPr>
        <p:blipFill rotWithShape="1">
          <a:blip r:embed="rId4">
            <a:alphaModFix amt="3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7461"/>
          <a:stretch/>
        </p:blipFill>
        <p:spPr>
          <a:xfrm flipH="1">
            <a:off x="-1" y="-6486"/>
            <a:ext cx="1828797" cy="3328755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429302" y="4285394"/>
            <a:ext cx="4285397" cy="694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Content Placeholder 8" descr="WESTCON_COMSTOR_Logo1.jpg"/>
          <p:cNvPicPr>
            <a:picLocks noGrp="1"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48" b="-6257"/>
          <a:stretch/>
        </p:blipFill>
        <p:spPr>
          <a:xfrm>
            <a:off x="3032752" y="2985968"/>
            <a:ext cx="3078496" cy="828435"/>
          </a:xfrm>
          <a:prstGeom prst="rect">
            <a:avLst/>
          </a:prstGeom>
        </p:spPr>
      </p:pic>
      <p:pic>
        <p:nvPicPr>
          <p:cNvPr id="12" name="Picture 11" descr="MEDflash2.png"/>
          <p:cNvPicPr>
            <a:picLocks noChangeAspect="1"/>
          </p:cNvPicPr>
          <p:nvPr userDrawn="1"/>
        </p:nvPicPr>
        <p:blipFill rotWithShape="1">
          <a:blip r:embed="rId4">
            <a:alphaModFix amt="3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7461"/>
          <a:stretch/>
        </p:blipFill>
        <p:spPr>
          <a:xfrm flipH="1">
            <a:off x="-1" y="-1"/>
            <a:ext cx="1828797" cy="332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58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7564" y="218128"/>
            <a:ext cx="7956438" cy="73152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marL="0" lvl="0"/>
            <a:r>
              <a:rPr lang="en-US" dirty="0"/>
              <a:t>Click to enter 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0239" y="1178447"/>
            <a:ext cx="7207250" cy="31718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</a:pPr>
            <a:r>
              <a:rPr lang="en-US"/>
              <a:t>Click to edit Master text styles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</a:pPr>
            <a:r>
              <a:rPr lang="en-US"/>
              <a:t>Second level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</a:pPr>
            <a:r>
              <a:rPr lang="en-US"/>
              <a:t>Third level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</a:pPr>
            <a:r>
              <a:rPr lang="en-US"/>
              <a:t>Fourth level</a:t>
            </a:r>
          </a:p>
          <a:p>
            <a:pPr lvl="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82215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Frutiger LT Std 45 Light"/>
              </a:defRPr>
            </a:lvl1pPr>
          </a:lstStyle>
          <a:p>
            <a:fld id="{46D2DC4F-694E-4780-A8BB-928D007003A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4597399"/>
            <a:ext cx="9144001" cy="54610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13" name="Picture 12" descr="rectangle.png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109211"/>
            <a:ext cx="9144000" cy="34289"/>
          </a:xfrm>
          <a:prstGeom prst="rect">
            <a:avLst/>
          </a:prstGeom>
          <a:solidFill>
            <a:srgbClr val="00417A"/>
          </a:solidFill>
        </p:spPr>
      </p:pic>
      <p:pic>
        <p:nvPicPr>
          <p:cNvPr id="14" name="Picture 3" descr="C:\Users\bnolan\Documents\00_IMAGES\Logos\WESTCON_COMSTOR_Logo.png"/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901472" y="4767263"/>
            <a:ext cx="1341056" cy="226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3"/>
          <p:cNvSpPr txBox="1">
            <a:spLocks/>
          </p:cNvSpPr>
          <p:nvPr/>
        </p:nvSpPr>
        <p:spPr>
          <a:xfrm>
            <a:off x="6822150" y="477955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Frutiger LT Std 45 Ligh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D2DC4F-694E-4780-A8BB-928D007003A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cloud_pixels.png"/>
          <p:cNvPicPr>
            <a:picLocks noChangeAspect="1"/>
          </p:cNvPicPr>
          <p:nvPr/>
        </p:nvPicPr>
        <p:blipFill rotWithShape="1">
          <a:blip r:embed="rId15">
            <a:alphaModFix amt="7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828796" cy="2434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697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lang="en-US" sz="2000" kern="1200" dirty="0">
          <a:solidFill>
            <a:srgbClr val="4E83AA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33363" indent="-233363" algn="l" defTabSz="457200" rtl="0" eaLnBrk="1" latinLnBrk="0" hangingPunct="1">
        <a:spcBef>
          <a:spcPts val="600"/>
        </a:spcBef>
        <a:buClrTx/>
        <a:buFont typeface="Arial"/>
        <a:buChar char="•"/>
        <a:defRPr lang="en-US" sz="1600" kern="1200" dirty="0" smtClean="0">
          <a:solidFill>
            <a:srgbClr val="646464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457200" indent="-173038" algn="l" defTabSz="457200" rtl="0" eaLnBrk="1" latinLnBrk="0" hangingPunct="1">
        <a:spcBef>
          <a:spcPts val="600"/>
        </a:spcBef>
        <a:buClrTx/>
        <a:buFont typeface="Arial"/>
        <a:buChar char="–"/>
        <a:defRPr lang="en-US" sz="1400" kern="1200" dirty="0" smtClean="0">
          <a:solidFill>
            <a:srgbClr val="646464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690563" indent="-173038" algn="l" defTabSz="457200" rtl="0" eaLnBrk="1" latinLnBrk="0" hangingPunct="1">
        <a:spcBef>
          <a:spcPts val="600"/>
        </a:spcBef>
        <a:buClrTx/>
        <a:buFont typeface="Arial"/>
        <a:buChar char="•"/>
        <a:defRPr lang="en-US" sz="1200" kern="1200" dirty="0" smtClean="0">
          <a:solidFill>
            <a:srgbClr val="646464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914400" indent="-173038" algn="l" defTabSz="457200" rtl="0" eaLnBrk="1" latinLnBrk="0" hangingPunct="1">
        <a:spcBef>
          <a:spcPts val="600"/>
        </a:spcBef>
        <a:buClrTx/>
        <a:buFont typeface="Arial"/>
        <a:buChar char="–"/>
        <a:defRPr lang="en-US" sz="1100" kern="1200" dirty="0" smtClean="0">
          <a:solidFill>
            <a:srgbClr val="646464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087438" indent="-173038" algn="l" defTabSz="457200" rtl="0" eaLnBrk="1" latinLnBrk="0" hangingPunct="1">
        <a:spcBef>
          <a:spcPts val="600"/>
        </a:spcBef>
        <a:buClrTx/>
        <a:buFont typeface="Arial"/>
        <a:buChar char="»"/>
        <a:defRPr lang="en-US" sz="1100" kern="1200" dirty="0">
          <a:solidFill>
            <a:srgbClr val="646464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18.png"/><Relationship Id="rId18" Type="http://schemas.openxmlformats.org/officeDocument/2006/relationships/image" Target="../media/image21.png"/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12" Type="http://schemas.microsoft.com/office/2007/relationships/hdphoto" Target="../media/hdphoto5.wdp"/><Relationship Id="rId17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6" Type="http://schemas.microsoft.com/office/2007/relationships/hdphoto" Target="../media/hdphoto7.wdp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openxmlformats.org/officeDocument/2006/relationships/image" Target="../media/image17.png"/><Relationship Id="rId5" Type="http://schemas.openxmlformats.org/officeDocument/2006/relationships/image" Target="../media/image14.png"/><Relationship Id="rId15" Type="http://schemas.openxmlformats.org/officeDocument/2006/relationships/image" Target="../media/image19.png"/><Relationship Id="rId10" Type="http://schemas.microsoft.com/office/2007/relationships/hdphoto" Target="../media/hdphoto4.wdp"/><Relationship Id="rId19" Type="http://schemas.microsoft.com/office/2007/relationships/hdphoto" Target="../media/hdphoto8.wdp"/><Relationship Id="rId4" Type="http://schemas.microsoft.com/office/2007/relationships/hdphoto" Target="../media/hdphoto1.wdp"/><Relationship Id="rId9" Type="http://schemas.openxmlformats.org/officeDocument/2006/relationships/image" Target="../media/image16.png"/><Relationship Id="rId14" Type="http://schemas.microsoft.com/office/2007/relationships/hdphoto" Target="../media/hdphoto6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0372" y="179430"/>
            <a:ext cx="7763256" cy="503520"/>
          </a:xfrm>
        </p:spPr>
        <p:txBody>
          <a:bodyPr/>
          <a:lstStyle/>
          <a:p>
            <a:pPr algn="ctr"/>
            <a:r>
              <a:rPr lang="en-US" dirty="0"/>
              <a:t>Process to become a Microsoft CSP Westcon-</a:t>
            </a:r>
            <a:r>
              <a:rPr lang="en-US" dirty="0" err="1"/>
              <a:t>Comstor</a:t>
            </a:r>
            <a:r>
              <a:rPr lang="en-US" dirty="0"/>
              <a:t> Reseller</a:t>
            </a:r>
          </a:p>
        </p:txBody>
      </p:sp>
      <p:sp>
        <p:nvSpPr>
          <p:cNvPr id="221" name="Rectangle 220"/>
          <p:cNvSpPr/>
          <p:nvPr/>
        </p:nvSpPr>
        <p:spPr>
          <a:xfrm flipH="1">
            <a:off x="2457420" y="912898"/>
            <a:ext cx="3898503" cy="516548"/>
          </a:xfrm>
          <a:prstGeom prst="rect">
            <a:avLst/>
          </a:prstGeom>
          <a:solidFill>
            <a:srgbClr val="51515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endParaRPr lang="en-US" sz="1350" kern="0">
              <a:solidFill>
                <a:srgbClr val="FFFFFF"/>
              </a:solidFill>
              <a:latin typeface="Tahoma"/>
              <a:cs typeface="Arial"/>
              <a:sym typeface="Arial"/>
            </a:endParaRPr>
          </a:p>
        </p:txBody>
      </p:sp>
      <p:sp>
        <p:nvSpPr>
          <p:cNvPr id="222" name="Rounded Rectangle 3"/>
          <p:cNvSpPr/>
          <p:nvPr/>
        </p:nvSpPr>
        <p:spPr>
          <a:xfrm flipH="1">
            <a:off x="6355923" y="912272"/>
            <a:ext cx="1501379" cy="1702996"/>
          </a:xfrm>
          <a:custGeom>
            <a:avLst/>
            <a:gdLst/>
            <a:ahLst/>
            <a:cxnLst/>
            <a:rect l="l" t="t" r="r" b="b"/>
            <a:pathLst>
              <a:path w="2001838" h="2009775">
                <a:moveTo>
                  <a:pt x="1004888" y="0"/>
                </a:moveTo>
                <a:lnTo>
                  <a:pt x="2001838" y="0"/>
                </a:lnTo>
                <a:lnTo>
                  <a:pt x="2001838" y="609601"/>
                </a:lnTo>
                <a:lnTo>
                  <a:pt x="995363" y="609601"/>
                </a:lnTo>
                <a:cubicBezTo>
                  <a:pt x="777051" y="609601"/>
                  <a:pt x="600075" y="786577"/>
                  <a:pt x="600075" y="1004889"/>
                </a:cubicBezTo>
                <a:cubicBezTo>
                  <a:pt x="600075" y="1223200"/>
                  <a:pt x="777051" y="1400176"/>
                  <a:pt x="995363" y="1400176"/>
                </a:cubicBezTo>
                <a:lnTo>
                  <a:pt x="2001838" y="1400176"/>
                </a:lnTo>
                <a:lnTo>
                  <a:pt x="2001838" y="2009775"/>
                </a:lnTo>
                <a:lnTo>
                  <a:pt x="1004888" y="2009775"/>
                </a:lnTo>
                <a:cubicBezTo>
                  <a:pt x="449904" y="2009775"/>
                  <a:pt x="0" y="1559871"/>
                  <a:pt x="0" y="1004888"/>
                </a:cubicBezTo>
                <a:cubicBezTo>
                  <a:pt x="0" y="449904"/>
                  <a:pt x="449904" y="0"/>
                  <a:pt x="1004888" y="0"/>
                </a:cubicBezTo>
                <a:close/>
              </a:path>
            </a:pathLst>
          </a:custGeom>
          <a:solidFill>
            <a:srgbClr val="51515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endParaRPr lang="en-US" sz="1350" kern="0">
              <a:solidFill>
                <a:srgbClr val="FFFFFF"/>
              </a:solidFill>
              <a:latin typeface="Tahoma"/>
              <a:cs typeface="Arial"/>
              <a:sym typeface="Arial"/>
            </a:endParaRPr>
          </a:p>
        </p:txBody>
      </p:sp>
      <p:sp>
        <p:nvSpPr>
          <p:cNvPr id="223" name="Rounded Rectangle 3"/>
          <p:cNvSpPr/>
          <p:nvPr/>
        </p:nvSpPr>
        <p:spPr>
          <a:xfrm flipH="1">
            <a:off x="6242202" y="3285166"/>
            <a:ext cx="1615100" cy="1702996"/>
          </a:xfrm>
          <a:custGeom>
            <a:avLst/>
            <a:gdLst/>
            <a:ahLst/>
            <a:cxnLst/>
            <a:rect l="l" t="t" r="r" b="b"/>
            <a:pathLst>
              <a:path w="2001838" h="2009775">
                <a:moveTo>
                  <a:pt x="1004888" y="0"/>
                </a:moveTo>
                <a:lnTo>
                  <a:pt x="2001838" y="0"/>
                </a:lnTo>
                <a:lnTo>
                  <a:pt x="2001838" y="609601"/>
                </a:lnTo>
                <a:lnTo>
                  <a:pt x="995363" y="609601"/>
                </a:lnTo>
                <a:cubicBezTo>
                  <a:pt x="777051" y="609601"/>
                  <a:pt x="600075" y="786577"/>
                  <a:pt x="600075" y="1004889"/>
                </a:cubicBezTo>
                <a:cubicBezTo>
                  <a:pt x="600075" y="1223200"/>
                  <a:pt x="777051" y="1400176"/>
                  <a:pt x="995363" y="1400176"/>
                </a:cubicBezTo>
                <a:lnTo>
                  <a:pt x="2001838" y="1400176"/>
                </a:lnTo>
                <a:lnTo>
                  <a:pt x="2001838" y="2009775"/>
                </a:lnTo>
                <a:lnTo>
                  <a:pt x="1004888" y="2009775"/>
                </a:lnTo>
                <a:cubicBezTo>
                  <a:pt x="449904" y="2009775"/>
                  <a:pt x="0" y="1559871"/>
                  <a:pt x="0" y="1004888"/>
                </a:cubicBezTo>
                <a:cubicBezTo>
                  <a:pt x="0" y="449904"/>
                  <a:pt x="449904" y="0"/>
                  <a:pt x="1004888" y="0"/>
                </a:cubicBezTo>
                <a:close/>
              </a:path>
            </a:pathLst>
          </a:custGeom>
          <a:solidFill>
            <a:srgbClr val="51515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>
              <a:solidFill>
                <a:srgbClr val="FFFFFF"/>
              </a:solidFill>
              <a:latin typeface="Tahoma"/>
              <a:cs typeface="Arial"/>
              <a:sym typeface="Arial"/>
            </a:endParaRPr>
          </a:p>
        </p:txBody>
      </p:sp>
      <p:sp>
        <p:nvSpPr>
          <p:cNvPr id="224" name="Rounded Rectangle 3"/>
          <p:cNvSpPr/>
          <p:nvPr/>
        </p:nvSpPr>
        <p:spPr>
          <a:xfrm>
            <a:off x="1390606" y="2097814"/>
            <a:ext cx="1379933" cy="1702996"/>
          </a:xfrm>
          <a:custGeom>
            <a:avLst/>
            <a:gdLst/>
            <a:ahLst/>
            <a:cxnLst/>
            <a:rect l="l" t="t" r="r" b="b"/>
            <a:pathLst>
              <a:path w="2001838" h="2009775">
                <a:moveTo>
                  <a:pt x="1004888" y="0"/>
                </a:moveTo>
                <a:lnTo>
                  <a:pt x="2001838" y="0"/>
                </a:lnTo>
                <a:lnTo>
                  <a:pt x="2001838" y="609601"/>
                </a:lnTo>
                <a:lnTo>
                  <a:pt x="995363" y="609601"/>
                </a:lnTo>
                <a:cubicBezTo>
                  <a:pt x="777051" y="609601"/>
                  <a:pt x="600075" y="786577"/>
                  <a:pt x="600075" y="1004889"/>
                </a:cubicBezTo>
                <a:cubicBezTo>
                  <a:pt x="600075" y="1223200"/>
                  <a:pt x="777051" y="1400176"/>
                  <a:pt x="995363" y="1400176"/>
                </a:cubicBezTo>
                <a:lnTo>
                  <a:pt x="2001838" y="1400176"/>
                </a:lnTo>
                <a:lnTo>
                  <a:pt x="2001838" y="2009775"/>
                </a:lnTo>
                <a:lnTo>
                  <a:pt x="1004888" y="2009775"/>
                </a:lnTo>
                <a:cubicBezTo>
                  <a:pt x="449904" y="2009775"/>
                  <a:pt x="0" y="1559871"/>
                  <a:pt x="0" y="1004888"/>
                </a:cubicBezTo>
                <a:cubicBezTo>
                  <a:pt x="0" y="449904"/>
                  <a:pt x="449904" y="0"/>
                  <a:pt x="1004888" y="0"/>
                </a:cubicBezTo>
                <a:close/>
              </a:path>
            </a:pathLst>
          </a:custGeom>
          <a:solidFill>
            <a:srgbClr val="51515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>
              <a:solidFill>
                <a:srgbClr val="FFFFFF"/>
              </a:solidFill>
              <a:latin typeface="Tahoma"/>
              <a:cs typeface="Arial"/>
              <a:sym typeface="Arial"/>
            </a:endParaRPr>
          </a:p>
        </p:txBody>
      </p:sp>
      <p:sp>
        <p:nvSpPr>
          <p:cNvPr id="225" name="Rectangle 224"/>
          <p:cNvSpPr/>
          <p:nvPr/>
        </p:nvSpPr>
        <p:spPr>
          <a:xfrm flipH="1">
            <a:off x="2756665" y="2098719"/>
            <a:ext cx="3796516" cy="516548"/>
          </a:xfrm>
          <a:prstGeom prst="rect">
            <a:avLst/>
          </a:prstGeom>
          <a:solidFill>
            <a:srgbClr val="51515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endParaRPr lang="en-US" sz="1350" kern="0">
              <a:solidFill>
                <a:srgbClr val="FFFFFF"/>
              </a:solidFill>
              <a:latin typeface="Tahoma"/>
              <a:cs typeface="Arial"/>
              <a:sym typeface="Arial"/>
            </a:endParaRPr>
          </a:p>
        </p:txBody>
      </p:sp>
      <p:sp>
        <p:nvSpPr>
          <p:cNvPr id="226" name="Rectangle 225"/>
          <p:cNvSpPr/>
          <p:nvPr/>
        </p:nvSpPr>
        <p:spPr>
          <a:xfrm flipH="1">
            <a:off x="2540202" y="3286543"/>
            <a:ext cx="3702001" cy="516548"/>
          </a:xfrm>
          <a:prstGeom prst="rect">
            <a:avLst/>
          </a:prstGeom>
          <a:solidFill>
            <a:srgbClr val="51515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endParaRPr lang="en-US" sz="1350" kern="0">
              <a:solidFill>
                <a:srgbClr val="FFFFFF"/>
              </a:solidFill>
              <a:latin typeface="Tahoma"/>
              <a:cs typeface="Arial"/>
              <a:sym typeface="Arial"/>
            </a:endParaRPr>
          </a:p>
        </p:txBody>
      </p:sp>
      <p:sp>
        <p:nvSpPr>
          <p:cNvPr id="227" name="Rectangle 226"/>
          <p:cNvSpPr/>
          <p:nvPr/>
        </p:nvSpPr>
        <p:spPr>
          <a:xfrm flipH="1">
            <a:off x="1949325" y="4471615"/>
            <a:ext cx="4430146" cy="516548"/>
          </a:xfrm>
          <a:prstGeom prst="rect">
            <a:avLst/>
          </a:prstGeom>
          <a:solidFill>
            <a:srgbClr val="515151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endParaRPr lang="en-US" sz="1350" kern="0">
              <a:solidFill>
                <a:srgbClr val="FFFFFF"/>
              </a:solidFill>
              <a:latin typeface="Tahoma"/>
              <a:cs typeface="Arial"/>
              <a:sym typeface="Arial"/>
            </a:endParaRPr>
          </a:p>
        </p:txBody>
      </p:sp>
      <p:sp>
        <p:nvSpPr>
          <p:cNvPr id="228" name="Oval 227"/>
          <p:cNvSpPr/>
          <p:nvPr/>
        </p:nvSpPr>
        <p:spPr>
          <a:xfrm flipH="1">
            <a:off x="2119029" y="845417"/>
            <a:ext cx="651510" cy="651510"/>
          </a:xfrm>
          <a:prstGeom prst="ellipse">
            <a:avLst/>
          </a:prstGeom>
          <a:solidFill>
            <a:srgbClr val="92D050"/>
          </a:solidFill>
          <a:ln w="9525" cap="flat" cmpd="sng" algn="ctr">
            <a:noFill/>
            <a:prstDash val="solid"/>
          </a:ln>
          <a:effectLst/>
        </p:spPr>
        <p:txBody>
          <a:bodyPr wrap="none" bIns="754380" rtlCol="0" anchor="b" anchorCtr="0"/>
          <a:lstStyle/>
          <a:p>
            <a:pPr algn="ctr" defTabSz="685800"/>
            <a:r>
              <a:rPr lang="en-US" sz="1200" kern="0" dirty="0">
                <a:solidFill>
                  <a:srgbClr val="8E5B2D">
                    <a:lumMod val="75000"/>
                  </a:srgbClr>
                </a:solidFill>
                <a:latin typeface="Tahoma"/>
                <a:cs typeface="Arial"/>
                <a:sym typeface="Arial"/>
              </a:rPr>
              <a:t>1</a:t>
            </a:r>
          </a:p>
        </p:txBody>
      </p:sp>
      <p:sp>
        <p:nvSpPr>
          <p:cNvPr id="229" name="Right Arrow 228"/>
          <p:cNvSpPr/>
          <p:nvPr/>
        </p:nvSpPr>
        <p:spPr>
          <a:xfrm>
            <a:off x="1408938" y="848562"/>
            <a:ext cx="679307" cy="645219"/>
          </a:xfrm>
          <a:prstGeom prst="rightArrow">
            <a:avLst>
              <a:gd name="adj1" fmla="val 64376"/>
              <a:gd name="adj2" fmla="val 50000"/>
            </a:avLst>
          </a:prstGeom>
          <a:solidFill>
            <a:srgbClr val="92D050"/>
          </a:solidFill>
          <a:ln w="9525" cap="flat" cmpd="sng" algn="ctr">
            <a:noFill/>
            <a:prstDash val="solid"/>
          </a:ln>
          <a:effectLst/>
        </p:spPr>
        <p:txBody>
          <a:bodyPr wrap="none" lIns="0" rIns="0" rtlCol="0" anchor="ctr"/>
          <a:lstStyle/>
          <a:p>
            <a:pPr algn="r" defTabSz="685800"/>
            <a:r>
              <a:rPr lang="en-US" sz="1050" b="1" kern="0" dirty="0">
                <a:solidFill>
                  <a:srgbClr val="FFFFFF"/>
                </a:solidFill>
                <a:latin typeface="Tahoma"/>
                <a:cs typeface="Arial"/>
                <a:sym typeface="Arial"/>
              </a:rPr>
              <a:t>START</a:t>
            </a:r>
          </a:p>
        </p:txBody>
      </p:sp>
      <p:sp>
        <p:nvSpPr>
          <p:cNvPr id="230" name="Oval 229"/>
          <p:cNvSpPr/>
          <p:nvPr/>
        </p:nvSpPr>
        <p:spPr>
          <a:xfrm flipH="1">
            <a:off x="5439018" y="818907"/>
            <a:ext cx="651510" cy="65151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</p:spPr>
        <p:txBody>
          <a:bodyPr wrap="none" bIns="754380" rtlCol="0" anchor="b" anchorCtr="0"/>
          <a:lstStyle/>
          <a:p>
            <a:pPr algn="ctr" defTabSz="685800">
              <a:defRPr/>
            </a:pPr>
            <a:endParaRPr lang="en-US" sz="1200" kern="0" dirty="0">
              <a:solidFill>
                <a:srgbClr val="2C83AE"/>
              </a:solidFill>
              <a:latin typeface="Tahoma"/>
              <a:cs typeface="Arial"/>
              <a:sym typeface="Arial"/>
            </a:endParaRPr>
          </a:p>
        </p:txBody>
      </p:sp>
      <p:sp>
        <p:nvSpPr>
          <p:cNvPr id="232" name="Oval 231"/>
          <p:cNvSpPr/>
          <p:nvPr/>
        </p:nvSpPr>
        <p:spPr>
          <a:xfrm flipH="1">
            <a:off x="6668009" y="1988105"/>
            <a:ext cx="651510" cy="65151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</p:spPr>
        <p:txBody>
          <a:bodyPr wrap="none" bIns="754380" rtlCol="0" anchor="b" anchorCtr="0"/>
          <a:lstStyle/>
          <a:p>
            <a:pPr algn="ctr" defTabSz="685800">
              <a:defRPr/>
            </a:pPr>
            <a:endParaRPr lang="en-US" sz="1200" kern="0" dirty="0">
              <a:solidFill>
                <a:srgbClr val="2C83AE"/>
              </a:solidFill>
              <a:latin typeface="Tahoma"/>
              <a:cs typeface="Arial"/>
              <a:sym typeface="Arial"/>
            </a:endParaRPr>
          </a:p>
        </p:txBody>
      </p:sp>
      <p:sp>
        <p:nvSpPr>
          <p:cNvPr id="233" name="Oval 232"/>
          <p:cNvSpPr/>
          <p:nvPr/>
        </p:nvSpPr>
        <p:spPr>
          <a:xfrm flipH="1">
            <a:off x="4705399" y="2015947"/>
            <a:ext cx="651510" cy="65151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</p:spPr>
        <p:txBody>
          <a:bodyPr wrap="none" bIns="754380" rtlCol="0" anchor="b" anchorCtr="0"/>
          <a:lstStyle/>
          <a:p>
            <a:pPr algn="ctr" defTabSz="685800">
              <a:defRPr/>
            </a:pPr>
            <a:endParaRPr lang="en-US" sz="1200" kern="0" dirty="0">
              <a:solidFill>
                <a:srgbClr val="2C83AE"/>
              </a:solidFill>
              <a:latin typeface="Tahoma"/>
              <a:cs typeface="Arial"/>
              <a:sym typeface="Arial"/>
            </a:endParaRPr>
          </a:p>
        </p:txBody>
      </p:sp>
      <p:sp>
        <p:nvSpPr>
          <p:cNvPr id="234" name="Oval 233"/>
          <p:cNvSpPr/>
          <p:nvPr/>
        </p:nvSpPr>
        <p:spPr>
          <a:xfrm flipH="1">
            <a:off x="3937972" y="800901"/>
            <a:ext cx="651510" cy="65151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</p:spPr>
        <p:txBody>
          <a:bodyPr wrap="none" bIns="754380" rtlCol="0" anchor="b" anchorCtr="0"/>
          <a:lstStyle/>
          <a:p>
            <a:pPr algn="ctr" defTabSz="685800">
              <a:defRPr/>
            </a:pPr>
            <a:endParaRPr lang="en-US" sz="1200" kern="0" dirty="0">
              <a:solidFill>
                <a:srgbClr val="2C83AE"/>
              </a:solidFill>
              <a:latin typeface="Tahoma"/>
              <a:cs typeface="Arial"/>
              <a:sym typeface="Arial"/>
            </a:endParaRPr>
          </a:p>
        </p:txBody>
      </p:sp>
      <p:sp>
        <p:nvSpPr>
          <p:cNvPr id="235" name="Oval 234"/>
          <p:cNvSpPr/>
          <p:nvPr/>
        </p:nvSpPr>
        <p:spPr>
          <a:xfrm flipH="1">
            <a:off x="2708000" y="2001854"/>
            <a:ext cx="651510" cy="65151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</p:spPr>
        <p:txBody>
          <a:bodyPr wrap="none" bIns="754380" rtlCol="0" anchor="b" anchorCtr="0"/>
          <a:lstStyle/>
          <a:p>
            <a:pPr algn="ctr" defTabSz="685800">
              <a:defRPr/>
            </a:pPr>
            <a:endParaRPr lang="en-US" sz="1200" kern="0" dirty="0">
              <a:solidFill>
                <a:srgbClr val="2C83AE"/>
              </a:solidFill>
              <a:latin typeface="Tahoma"/>
              <a:cs typeface="Arial"/>
              <a:sym typeface="Arial"/>
            </a:endParaRPr>
          </a:p>
        </p:txBody>
      </p:sp>
      <p:sp>
        <p:nvSpPr>
          <p:cNvPr id="236" name="Oval 235"/>
          <p:cNvSpPr/>
          <p:nvPr/>
        </p:nvSpPr>
        <p:spPr>
          <a:xfrm flipH="1">
            <a:off x="2052833" y="3211386"/>
            <a:ext cx="651510" cy="65151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</p:spPr>
        <p:txBody>
          <a:bodyPr wrap="none" bIns="754380" rtlCol="0" anchor="b" anchorCtr="0"/>
          <a:lstStyle/>
          <a:p>
            <a:pPr algn="ctr" defTabSz="685800">
              <a:defRPr/>
            </a:pPr>
            <a:endParaRPr lang="en-US" sz="1200" kern="0" dirty="0">
              <a:solidFill>
                <a:srgbClr val="2C83AE"/>
              </a:solidFill>
              <a:latin typeface="Tahoma"/>
              <a:cs typeface="Arial"/>
              <a:sym typeface="Arial"/>
            </a:endParaRPr>
          </a:p>
        </p:txBody>
      </p:sp>
      <p:sp>
        <p:nvSpPr>
          <p:cNvPr id="237" name="Oval 236"/>
          <p:cNvSpPr/>
          <p:nvPr/>
        </p:nvSpPr>
        <p:spPr>
          <a:xfrm flipH="1">
            <a:off x="3844736" y="3211386"/>
            <a:ext cx="651510" cy="65151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</p:spPr>
        <p:txBody>
          <a:bodyPr wrap="none" bIns="754380" rtlCol="0" anchor="b" anchorCtr="0"/>
          <a:lstStyle/>
          <a:p>
            <a:pPr algn="ctr" defTabSz="685800">
              <a:defRPr/>
            </a:pPr>
            <a:endParaRPr lang="en-US" sz="1200" kern="0" dirty="0">
              <a:solidFill>
                <a:srgbClr val="2C83AE"/>
              </a:solidFill>
              <a:latin typeface="Tahoma"/>
              <a:cs typeface="Arial"/>
              <a:sym typeface="Arial"/>
            </a:endParaRPr>
          </a:p>
        </p:txBody>
      </p:sp>
      <p:sp>
        <p:nvSpPr>
          <p:cNvPr id="238" name="Oval 237"/>
          <p:cNvSpPr/>
          <p:nvPr/>
        </p:nvSpPr>
        <p:spPr>
          <a:xfrm flipH="1">
            <a:off x="5679296" y="3211386"/>
            <a:ext cx="651510" cy="65151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</p:spPr>
        <p:txBody>
          <a:bodyPr wrap="none" bIns="754380" rtlCol="0" anchor="b" anchorCtr="0"/>
          <a:lstStyle/>
          <a:p>
            <a:pPr algn="ctr" defTabSz="685800">
              <a:defRPr/>
            </a:pPr>
            <a:endParaRPr lang="en-US" sz="1200" kern="0" dirty="0">
              <a:solidFill>
                <a:srgbClr val="2C83AE"/>
              </a:solidFill>
              <a:latin typeface="Tahoma"/>
              <a:cs typeface="Arial"/>
              <a:sym typeface="Arial"/>
            </a:endParaRPr>
          </a:p>
        </p:txBody>
      </p:sp>
      <p:sp>
        <p:nvSpPr>
          <p:cNvPr id="239" name="Oval 238"/>
          <p:cNvSpPr/>
          <p:nvPr/>
        </p:nvSpPr>
        <p:spPr>
          <a:xfrm flipH="1">
            <a:off x="2978717" y="4398815"/>
            <a:ext cx="651510" cy="65151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</p:spPr>
        <p:txBody>
          <a:bodyPr wrap="none" bIns="754380" rtlCol="0" anchor="b" anchorCtr="0"/>
          <a:lstStyle/>
          <a:p>
            <a:pPr algn="ctr" defTabSz="685800">
              <a:defRPr/>
            </a:pPr>
            <a:endParaRPr lang="en-US" sz="1200" kern="0" dirty="0">
              <a:solidFill>
                <a:srgbClr val="2C83AE"/>
              </a:solidFill>
              <a:latin typeface="Tahoma"/>
              <a:cs typeface="Arial"/>
              <a:sym typeface="Arial"/>
            </a:endParaRPr>
          </a:p>
        </p:txBody>
      </p:sp>
      <p:sp>
        <p:nvSpPr>
          <p:cNvPr id="240" name="Oval 239"/>
          <p:cNvSpPr/>
          <p:nvPr/>
        </p:nvSpPr>
        <p:spPr>
          <a:xfrm flipH="1">
            <a:off x="6658974" y="1983647"/>
            <a:ext cx="651510" cy="651510"/>
          </a:xfrm>
          <a:prstGeom prst="ellipse">
            <a:avLst/>
          </a:prstGeom>
          <a:solidFill>
            <a:srgbClr val="00427E"/>
          </a:solidFill>
          <a:ln w="9525" cap="flat" cmpd="sng" algn="ctr">
            <a:noFill/>
            <a:prstDash val="solid"/>
          </a:ln>
          <a:effectLst/>
        </p:spPr>
        <p:txBody>
          <a:bodyPr wrap="none" bIns="754380" rtlCol="0" anchor="b" anchorCtr="0"/>
          <a:lstStyle/>
          <a:p>
            <a:pPr algn="ctr" defTabSz="685800"/>
            <a:r>
              <a:rPr lang="en-US" sz="1200" kern="0" dirty="0">
                <a:solidFill>
                  <a:srgbClr val="00417A"/>
                </a:solidFill>
                <a:latin typeface="Tahoma"/>
                <a:cs typeface="Arial"/>
                <a:sym typeface="Arial"/>
              </a:rPr>
              <a:t>4</a:t>
            </a:r>
          </a:p>
        </p:txBody>
      </p:sp>
      <p:sp>
        <p:nvSpPr>
          <p:cNvPr id="241" name="Oval 240"/>
          <p:cNvSpPr/>
          <p:nvPr/>
        </p:nvSpPr>
        <p:spPr>
          <a:xfrm flipH="1">
            <a:off x="2704517" y="2001854"/>
            <a:ext cx="651510" cy="651510"/>
          </a:xfrm>
          <a:prstGeom prst="ellipse">
            <a:avLst/>
          </a:prstGeom>
          <a:solidFill>
            <a:srgbClr val="00417A"/>
          </a:solidFill>
          <a:ln w="9525" cap="flat" cmpd="sng" algn="ctr">
            <a:noFill/>
            <a:prstDash val="solid"/>
          </a:ln>
          <a:effectLst/>
        </p:spPr>
        <p:txBody>
          <a:bodyPr wrap="none" bIns="754380" rtlCol="0" anchor="b" anchorCtr="0"/>
          <a:lstStyle/>
          <a:p>
            <a:pPr algn="ctr" defTabSz="685800">
              <a:defRPr/>
            </a:pPr>
            <a:r>
              <a:rPr lang="en-US" sz="1200" kern="0" dirty="0">
                <a:solidFill>
                  <a:srgbClr val="00417A"/>
                </a:solidFill>
                <a:latin typeface="Tahoma"/>
                <a:cs typeface="Arial"/>
                <a:sym typeface="Arial"/>
              </a:rPr>
              <a:t>6</a:t>
            </a:r>
          </a:p>
        </p:txBody>
      </p:sp>
      <p:sp>
        <p:nvSpPr>
          <p:cNvPr id="242" name="Oval 241"/>
          <p:cNvSpPr/>
          <p:nvPr/>
        </p:nvSpPr>
        <p:spPr>
          <a:xfrm flipH="1">
            <a:off x="3938220" y="798461"/>
            <a:ext cx="651510" cy="651510"/>
          </a:xfrm>
          <a:prstGeom prst="ellipse">
            <a:avLst/>
          </a:prstGeom>
          <a:solidFill>
            <a:srgbClr val="92D050"/>
          </a:solidFill>
          <a:ln w="9525" cap="flat" cmpd="sng" algn="ctr">
            <a:noFill/>
            <a:prstDash val="solid"/>
          </a:ln>
          <a:effectLst/>
        </p:spPr>
        <p:txBody>
          <a:bodyPr wrap="none" bIns="754380" rtlCol="0" anchor="b" anchorCtr="0"/>
          <a:lstStyle/>
          <a:p>
            <a:pPr algn="ctr" defTabSz="685800"/>
            <a:r>
              <a:rPr lang="en-US" sz="1200" kern="0" dirty="0">
                <a:solidFill>
                  <a:srgbClr val="8E5B2D">
                    <a:lumMod val="75000"/>
                  </a:srgbClr>
                </a:solidFill>
                <a:latin typeface="Tahoma"/>
                <a:cs typeface="Arial"/>
                <a:sym typeface="Arial"/>
              </a:rPr>
              <a:t> 2</a:t>
            </a:r>
          </a:p>
        </p:txBody>
      </p:sp>
      <p:sp>
        <p:nvSpPr>
          <p:cNvPr id="243" name="Oval 242"/>
          <p:cNvSpPr/>
          <p:nvPr/>
        </p:nvSpPr>
        <p:spPr>
          <a:xfrm flipH="1">
            <a:off x="5683139" y="3211386"/>
            <a:ext cx="651510" cy="651510"/>
          </a:xfrm>
          <a:prstGeom prst="ellipse">
            <a:avLst/>
          </a:prstGeom>
          <a:solidFill>
            <a:srgbClr val="00417A"/>
          </a:solidFill>
          <a:ln w="9525" cap="flat" cmpd="sng" algn="ctr">
            <a:noFill/>
            <a:prstDash val="solid"/>
          </a:ln>
          <a:effectLst/>
        </p:spPr>
        <p:txBody>
          <a:bodyPr wrap="none" bIns="754380" rtlCol="0" anchor="b" anchorCtr="0"/>
          <a:lstStyle/>
          <a:p>
            <a:pPr algn="ctr" defTabSz="685800">
              <a:defRPr/>
            </a:pPr>
            <a:r>
              <a:rPr lang="en-US" sz="1200" kern="0" dirty="0">
                <a:solidFill>
                  <a:srgbClr val="00417A"/>
                </a:solidFill>
                <a:latin typeface="Tahoma"/>
                <a:cs typeface="Arial"/>
                <a:sym typeface="Arial"/>
              </a:rPr>
              <a:t>9</a:t>
            </a:r>
          </a:p>
        </p:txBody>
      </p:sp>
      <p:sp>
        <p:nvSpPr>
          <p:cNvPr id="244" name="Oval 243"/>
          <p:cNvSpPr/>
          <p:nvPr/>
        </p:nvSpPr>
        <p:spPr>
          <a:xfrm flipH="1">
            <a:off x="3847271" y="3211386"/>
            <a:ext cx="651510" cy="651510"/>
          </a:xfrm>
          <a:prstGeom prst="ellipse">
            <a:avLst/>
          </a:prstGeom>
          <a:solidFill>
            <a:srgbClr val="92D050"/>
          </a:solidFill>
          <a:ln w="9525" cap="flat" cmpd="sng" algn="ctr">
            <a:noFill/>
            <a:prstDash val="solid"/>
          </a:ln>
          <a:effectLst/>
        </p:spPr>
        <p:txBody>
          <a:bodyPr wrap="none" bIns="754380" rtlCol="0" anchor="b" anchorCtr="0"/>
          <a:lstStyle/>
          <a:p>
            <a:pPr algn="ctr" defTabSz="685800"/>
            <a:r>
              <a:rPr lang="en-US" sz="1200" kern="0" dirty="0">
                <a:solidFill>
                  <a:srgbClr val="8E5B2D">
                    <a:lumMod val="75000"/>
                  </a:srgbClr>
                </a:solidFill>
                <a:latin typeface="Tahoma"/>
                <a:cs typeface="Arial"/>
                <a:sym typeface="Arial"/>
              </a:rPr>
              <a:t>8</a:t>
            </a:r>
          </a:p>
        </p:txBody>
      </p:sp>
      <p:sp>
        <p:nvSpPr>
          <p:cNvPr id="245" name="Oval 244"/>
          <p:cNvSpPr/>
          <p:nvPr/>
        </p:nvSpPr>
        <p:spPr>
          <a:xfrm flipH="1">
            <a:off x="4709579" y="2015947"/>
            <a:ext cx="651510" cy="651510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wrap="none" bIns="754380" rtlCol="0" anchor="b" anchorCtr="0"/>
          <a:lstStyle/>
          <a:p>
            <a:pPr algn="ctr" defTabSz="685800"/>
            <a:r>
              <a:rPr lang="en-US" sz="1200" kern="0" dirty="0">
                <a:solidFill>
                  <a:srgbClr val="006E63">
                    <a:lumMod val="75000"/>
                  </a:srgbClr>
                </a:solidFill>
                <a:latin typeface="Tahoma"/>
                <a:cs typeface="Arial"/>
                <a:sym typeface="Arial"/>
              </a:rPr>
              <a:t>5</a:t>
            </a:r>
          </a:p>
        </p:txBody>
      </p:sp>
      <p:sp>
        <p:nvSpPr>
          <p:cNvPr id="246" name="Oval 245"/>
          <p:cNvSpPr/>
          <p:nvPr/>
        </p:nvSpPr>
        <p:spPr>
          <a:xfrm flipH="1">
            <a:off x="2053990" y="3211386"/>
            <a:ext cx="651510" cy="651510"/>
          </a:xfrm>
          <a:prstGeom prst="ellipse">
            <a:avLst/>
          </a:prstGeom>
          <a:solidFill>
            <a:srgbClr val="00417A"/>
          </a:solidFill>
          <a:ln w="9525" cap="flat" cmpd="sng" algn="ctr">
            <a:noFill/>
            <a:prstDash val="solid"/>
          </a:ln>
          <a:effectLst/>
        </p:spPr>
        <p:txBody>
          <a:bodyPr wrap="none" bIns="754380" rtlCol="0" anchor="b" anchorCtr="0"/>
          <a:lstStyle/>
          <a:p>
            <a:pPr algn="ctr" defTabSz="685800">
              <a:defRPr/>
            </a:pPr>
            <a:r>
              <a:rPr lang="en-US" sz="1200" kern="0" dirty="0">
                <a:solidFill>
                  <a:srgbClr val="00417A"/>
                </a:solidFill>
                <a:latin typeface="Tahoma"/>
                <a:cs typeface="Arial"/>
                <a:sym typeface="Arial"/>
              </a:rPr>
              <a:t>7</a:t>
            </a:r>
          </a:p>
        </p:txBody>
      </p:sp>
      <p:sp>
        <p:nvSpPr>
          <p:cNvPr id="247" name="Oval 246"/>
          <p:cNvSpPr/>
          <p:nvPr/>
        </p:nvSpPr>
        <p:spPr>
          <a:xfrm flipH="1">
            <a:off x="2977431" y="4398815"/>
            <a:ext cx="651510" cy="651510"/>
          </a:xfrm>
          <a:prstGeom prst="ellipse">
            <a:avLst/>
          </a:prstGeom>
          <a:solidFill>
            <a:srgbClr val="92D050"/>
          </a:solidFill>
          <a:ln w="9525" cap="flat" cmpd="sng" algn="ctr">
            <a:noFill/>
            <a:prstDash val="solid"/>
          </a:ln>
          <a:effectLst/>
        </p:spPr>
        <p:txBody>
          <a:bodyPr wrap="none" bIns="754380" rtlCol="0" anchor="b" anchorCtr="0"/>
          <a:lstStyle/>
          <a:p>
            <a:pPr algn="ctr" defTabSz="685800"/>
            <a:r>
              <a:rPr lang="en-US" sz="1200" kern="0" dirty="0">
                <a:solidFill>
                  <a:srgbClr val="8E5B2D">
                    <a:lumMod val="75000"/>
                  </a:srgbClr>
                </a:solidFill>
                <a:latin typeface="Tahoma"/>
                <a:cs typeface="Arial"/>
                <a:sym typeface="Arial"/>
              </a:rPr>
              <a:t>12</a:t>
            </a:r>
          </a:p>
        </p:txBody>
      </p:sp>
      <p:sp>
        <p:nvSpPr>
          <p:cNvPr id="248" name="Right Arrow 247"/>
          <p:cNvSpPr/>
          <p:nvPr/>
        </p:nvSpPr>
        <p:spPr>
          <a:xfrm flipH="1">
            <a:off x="1234444" y="4400745"/>
            <a:ext cx="679307" cy="645219"/>
          </a:xfrm>
          <a:prstGeom prst="rightArrow">
            <a:avLst>
              <a:gd name="adj1" fmla="val 64376"/>
              <a:gd name="adj2" fmla="val 50000"/>
            </a:avLst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wrap="none" lIns="0" rIns="68580" rtlCol="0" anchor="ctr"/>
          <a:lstStyle/>
          <a:p>
            <a:pPr algn="r" defTabSz="685800"/>
            <a:r>
              <a:rPr lang="en-US" sz="1050" b="1" kern="0" dirty="0">
                <a:solidFill>
                  <a:srgbClr val="FFFFFF"/>
                </a:solidFill>
                <a:latin typeface="Tahoma"/>
                <a:cs typeface="Arial"/>
                <a:sym typeface="Arial"/>
              </a:rPr>
              <a:t>FINISH</a:t>
            </a:r>
          </a:p>
        </p:txBody>
      </p:sp>
      <p:sp>
        <p:nvSpPr>
          <p:cNvPr id="249" name="Rectangle 248"/>
          <p:cNvSpPr/>
          <p:nvPr/>
        </p:nvSpPr>
        <p:spPr>
          <a:xfrm>
            <a:off x="2741690" y="926301"/>
            <a:ext cx="1227266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7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Reseller enrolls in MPN,  signs CSP agreement, selects </a:t>
            </a:r>
            <a:r>
              <a:rPr lang="en-US" sz="700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Westcon-Comstor </a:t>
            </a:r>
            <a:r>
              <a:rPr lang="en-US" sz="7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as CSP Distributor</a:t>
            </a:r>
          </a:p>
        </p:txBody>
      </p:sp>
      <p:sp>
        <p:nvSpPr>
          <p:cNvPr id="251" name="Rectangle 250"/>
          <p:cNvSpPr/>
          <p:nvPr/>
        </p:nvSpPr>
        <p:spPr>
          <a:xfrm>
            <a:off x="6065729" y="916542"/>
            <a:ext cx="1727217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7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Reseller request </a:t>
            </a:r>
            <a:r>
              <a:rPr lang="en-US" sz="700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to be a </a:t>
            </a:r>
          </a:p>
          <a:p>
            <a:pPr>
              <a:lnSpc>
                <a:spcPct val="90000"/>
              </a:lnSpc>
            </a:pPr>
            <a:r>
              <a:rPr lang="en-US" sz="700" dirty="0" err="1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Westco</a:t>
            </a:r>
            <a:r>
              <a:rPr lang="en-US" sz="700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-Comstor customer, </a:t>
            </a:r>
            <a:br>
              <a:rPr lang="en-US" sz="700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</a:br>
            <a:r>
              <a:rPr lang="en-US" sz="700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completes Cloud </a:t>
            </a:r>
            <a:r>
              <a:rPr lang="en-US" sz="7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Service </a:t>
            </a:r>
            <a:r>
              <a:rPr lang="en-US" sz="700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Reseller addendum, sends </a:t>
            </a:r>
            <a:r>
              <a:rPr lang="en-US" sz="7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to </a:t>
            </a:r>
            <a:r>
              <a:rPr lang="en-US" sz="700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Sales</a:t>
            </a:r>
            <a:endParaRPr lang="en-US" sz="7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</p:txBody>
      </p:sp>
      <p:sp>
        <p:nvSpPr>
          <p:cNvPr id="253" name="Rectangle 252"/>
          <p:cNvSpPr/>
          <p:nvPr/>
        </p:nvSpPr>
        <p:spPr>
          <a:xfrm>
            <a:off x="5403984" y="2117909"/>
            <a:ext cx="1330579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7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Westcon-Comstor contract </a:t>
            </a:r>
            <a:r>
              <a:rPr lang="en-US" sz="700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administration records </a:t>
            </a:r>
            <a:r>
              <a:rPr lang="en-US" sz="7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acceptance, </a:t>
            </a:r>
            <a:r>
              <a:rPr lang="en-US" sz="700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performs credit </a:t>
            </a:r>
            <a:r>
              <a:rPr lang="en-US" sz="7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check</a:t>
            </a:r>
          </a:p>
        </p:txBody>
      </p:sp>
      <p:pic>
        <p:nvPicPr>
          <p:cNvPr id="254" name="Picture 6" descr="http://simpleicon.com/wp-content/uploads/forwar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6717621" y="2028954"/>
            <a:ext cx="483365" cy="48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5" name="Rectangle 254"/>
          <p:cNvSpPr/>
          <p:nvPr/>
        </p:nvSpPr>
        <p:spPr>
          <a:xfrm>
            <a:off x="1676320" y="2175000"/>
            <a:ext cx="994948" cy="383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7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Westcon-Comstor </a:t>
            </a:r>
            <a:r>
              <a:rPr lang="en-US" sz="700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confirms  reseller’s </a:t>
            </a:r>
            <a:r>
              <a:rPr lang="en-US" sz="7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MPNID</a:t>
            </a:r>
          </a:p>
        </p:txBody>
      </p:sp>
      <p:pic>
        <p:nvPicPr>
          <p:cNvPr id="256" name="Picture 8" descr="http://blog.roblox.com/wp-content/uploads/2013/06/Thumbs-Up-and-Dow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70638" y="2169419"/>
            <a:ext cx="509935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7" name="Rectangle 256"/>
          <p:cNvSpPr/>
          <p:nvPr/>
        </p:nvSpPr>
        <p:spPr>
          <a:xfrm>
            <a:off x="4400754" y="915161"/>
            <a:ext cx="983687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7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Reseller and Microsoft countersign CSP </a:t>
            </a:r>
            <a:r>
              <a:rPr lang="en-US" sz="700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agreement</a:t>
            </a:r>
            <a:endParaRPr lang="en-US" sz="7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</p:txBody>
      </p:sp>
      <p:sp>
        <p:nvSpPr>
          <p:cNvPr id="258" name="Rectangle 257"/>
          <p:cNvSpPr/>
          <p:nvPr/>
        </p:nvSpPr>
        <p:spPr>
          <a:xfrm>
            <a:off x="2568885" y="3313814"/>
            <a:ext cx="1097500" cy="383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7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Westcon-Comstor sets up BlueSky account for the r</a:t>
            </a:r>
            <a:r>
              <a:rPr lang="en-US" sz="700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eseller </a:t>
            </a:r>
            <a:endParaRPr lang="en-US" sz="7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</p:txBody>
      </p:sp>
      <p:pic>
        <p:nvPicPr>
          <p:cNvPr id="259" name="Picture 18" descr="http://allsafewireless.com/support/web/vendor/icons/webdev-seo/png/create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5937" y="2107281"/>
            <a:ext cx="355636" cy="438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0" name="Rectangle 259"/>
          <p:cNvSpPr/>
          <p:nvPr/>
        </p:nvSpPr>
        <p:spPr>
          <a:xfrm>
            <a:off x="3630227" y="2204756"/>
            <a:ext cx="1285923" cy="2862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en-US" sz="7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Microsoft authorizes Reseller MPNID.</a:t>
            </a:r>
          </a:p>
        </p:txBody>
      </p:sp>
      <p:pic>
        <p:nvPicPr>
          <p:cNvPr id="261" name="Picture 14" descr="http://donostyletours.com/imagenes/identidad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83691" y="3309544"/>
            <a:ext cx="392109" cy="392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2" name="Rectangle 261"/>
          <p:cNvSpPr/>
          <p:nvPr/>
        </p:nvSpPr>
        <p:spPr>
          <a:xfrm>
            <a:off x="4495792" y="3339813"/>
            <a:ext cx="1300051" cy="43704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en-US" sz="7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Reseller logs into </a:t>
            </a:r>
            <a:br>
              <a:rPr lang="en-US" sz="7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</a:br>
            <a:r>
              <a:rPr lang="en-US" sz="700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Westcon-Comstor’s BlueSky platform, adds </a:t>
            </a:r>
            <a:r>
              <a:rPr lang="en-US" sz="7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customers and </a:t>
            </a:r>
            <a:r>
              <a:rPr lang="en-US" sz="700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subscriptions</a:t>
            </a:r>
            <a:endParaRPr lang="is-IS" sz="7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</p:txBody>
      </p:sp>
      <p:sp>
        <p:nvSpPr>
          <p:cNvPr id="263" name="Rectangle 262"/>
          <p:cNvSpPr/>
          <p:nvPr/>
        </p:nvSpPr>
        <p:spPr>
          <a:xfrm>
            <a:off x="6336607" y="3304749"/>
            <a:ext cx="1176554" cy="4801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en-US" sz="7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BlueSky </a:t>
            </a:r>
            <a:r>
              <a:rPr lang="en-US" sz="700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processes </a:t>
            </a:r>
            <a:r>
              <a:rPr lang="en-US" sz="7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recon files for usage and billing data, data is sent to local ERP(SAP)</a:t>
            </a:r>
          </a:p>
        </p:txBody>
      </p:sp>
      <p:sp>
        <p:nvSpPr>
          <p:cNvPr id="265" name="Rectangle 264"/>
          <p:cNvSpPr/>
          <p:nvPr/>
        </p:nvSpPr>
        <p:spPr>
          <a:xfrm>
            <a:off x="3575330" y="4537666"/>
            <a:ext cx="1255125" cy="383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700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Reseller submits </a:t>
            </a:r>
            <a:r>
              <a:rPr lang="en-US" sz="7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payments </a:t>
            </a:r>
            <a:r>
              <a:rPr lang="en-US" sz="700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to Westcon </a:t>
            </a:r>
            <a:r>
              <a:rPr lang="en-US" sz="7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with 30 days of </a:t>
            </a:r>
            <a:r>
              <a:rPr lang="en-US" sz="700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invoicing.</a:t>
            </a:r>
            <a:endParaRPr lang="en-US" sz="7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</p:txBody>
      </p:sp>
      <p:sp>
        <p:nvSpPr>
          <p:cNvPr id="266" name="Rectangle 265"/>
          <p:cNvSpPr/>
          <p:nvPr/>
        </p:nvSpPr>
        <p:spPr>
          <a:xfrm>
            <a:off x="1834152" y="4489027"/>
            <a:ext cx="1128627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700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Reseller logs </a:t>
            </a:r>
            <a:r>
              <a:rPr lang="en-US" sz="7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into BlueSky to </a:t>
            </a:r>
            <a:r>
              <a:rPr lang="en-US" sz="700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place  </a:t>
            </a:r>
            <a:r>
              <a:rPr lang="en-US" sz="7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orders, view Azure and Office analytics</a:t>
            </a:r>
          </a:p>
        </p:txBody>
      </p:sp>
      <p:sp>
        <p:nvSpPr>
          <p:cNvPr id="267" name="Rectangle 266"/>
          <p:cNvSpPr/>
          <p:nvPr/>
        </p:nvSpPr>
        <p:spPr>
          <a:xfrm>
            <a:off x="5525888" y="4462526"/>
            <a:ext cx="114212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7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Westcon-Comstor processes billing </a:t>
            </a:r>
            <a:r>
              <a:rPr lang="en-US" sz="700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data by its date with Microsoft, invoices sent </a:t>
            </a:r>
            <a:r>
              <a:rPr lang="en-US" sz="7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to </a:t>
            </a:r>
            <a:r>
              <a:rPr lang="en-US" sz="700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reseller or end-user</a:t>
            </a:r>
            <a:endParaRPr lang="en-US" sz="700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</p:txBody>
      </p:sp>
      <p:sp>
        <p:nvSpPr>
          <p:cNvPr id="268" name="Oval 267"/>
          <p:cNvSpPr/>
          <p:nvPr/>
        </p:nvSpPr>
        <p:spPr>
          <a:xfrm flipH="1">
            <a:off x="4867391" y="4398815"/>
            <a:ext cx="651510" cy="65151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</p:spPr>
        <p:txBody>
          <a:bodyPr wrap="none" bIns="754380" rtlCol="0" anchor="b" anchorCtr="0"/>
          <a:lstStyle/>
          <a:p>
            <a:pPr algn="ctr" defTabSz="685800">
              <a:defRPr/>
            </a:pPr>
            <a:endParaRPr lang="en-US" sz="1200" kern="0" dirty="0">
              <a:solidFill>
                <a:srgbClr val="2C83AE"/>
              </a:solidFill>
              <a:latin typeface="Tahoma"/>
              <a:cs typeface="Arial"/>
              <a:sym typeface="Arial"/>
            </a:endParaRPr>
          </a:p>
        </p:txBody>
      </p:sp>
      <p:sp>
        <p:nvSpPr>
          <p:cNvPr id="269" name="Oval 268"/>
          <p:cNvSpPr/>
          <p:nvPr/>
        </p:nvSpPr>
        <p:spPr>
          <a:xfrm flipH="1">
            <a:off x="4864813" y="4398815"/>
            <a:ext cx="651510" cy="651510"/>
          </a:xfrm>
          <a:prstGeom prst="ellipse">
            <a:avLst/>
          </a:prstGeom>
          <a:solidFill>
            <a:srgbClr val="74B230"/>
          </a:solidFill>
          <a:ln w="9525" cap="flat" cmpd="sng" algn="ctr">
            <a:noFill/>
            <a:prstDash val="solid"/>
          </a:ln>
          <a:effectLst/>
        </p:spPr>
        <p:txBody>
          <a:bodyPr wrap="none" bIns="754380" rtlCol="0" anchor="b" anchorCtr="0"/>
          <a:lstStyle/>
          <a:p>
            <a:pPr algn="ctr" defTabSz="685800"/>
            <a:r>
              <a:rPr lang="en-US" sz="1200" kern="0" dirty="0">
                <a:solidFill>
                  <a:srgbClr val="00417A"/>
                </a:solidFill>
                <a:latin typeface="Tahoma"/>
                <a:cs typeface="Arial"/>
                <a:sym typeface="Arial"/>
              </a:rPr>
              <a:t>11</a:t>
            </a:r>
          </a:p>
        </p:txBody>
      </p:sp>
      <p:sp>
        <p:nvSpPr>
          <p:cNvPr id="270" name="Oval 269"/>
          <p:cNvSpPr/>
          <p:nvPr/>
        </p:nvSpPr>
        <p:spPr>
          <a:xfrm>
            <a:off x="1408938" y="1862203"/>
            <a:ext cx="102870" cy="102870"/>
          </a:xfrm>
          <a:prstGeom prst="ellipse">
            <a:avLst/>
          </a:prstGeom>
          <a:solidFill>
            <a:srgbClr val="92D050"/>
          </a:solidFill>
          <a:ln w="9525" cap="flat" cmpd="sng" algn="ctr">
            <a:noFill/>
            <a:prstDash val="solid"/>
          </a:ln>
          <a:effectLst/>
        </p:spPr>
        <p:txBody>
          <a:bodyPr wrap="none" lIns="205740" rIns="0" rtlCol="0" anchor="ctr"/>
          <a:lstStyle/>
          <a:p>
            <a:pPr>
              <a:defRPr/>
            </a:pPr>
            <a:r>
              <a:rPr lang="en-US" sz="900" dirty="0">
                <a:solidFill>
                  <a:srgbClr val="74B230"/>
                </a:solidFill>
                <a:latin typeface="Tahoma"/>
                <a:cs typeface="Arial"/>
                <a:sym typeface="Arial"/>
              </a:rPr>
              <a:t>Reseller</a:t>
            </a:r>
          </a:p>
        </p:txBody>
      </p:sp>
      <p:sp>
        <p:nvSpPr>
          <p:cNvPr id="271" name="Oval 270"/>
          <p:cNvSpPr/>
          <p:nvPr/>
        </p:nvSpPr>
        <p:spPr>
          <a:xfrm>
            <a:off x="1408938" y="1703819"/>
            <a:ext cx="102870" cy="102870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none" lIns="20574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900" dirty="0" smtClean="0">
                <a:solidFill>
                  <a:srgbClr val="00B050"/>
                </a:solidFill>
                <a:latin typeface="Tahoma"/>
                <a:cs typeface="Arial"/>
                <a:sym typeface="Arial"/>
              </a:rPr>
              <a:t>Microsoft</a:t>
            </a:r>
            <a:endParaRPr lang="en-US" sz="900" dirty="0">
              <a:solidFill>
                <a:srgbClr val="00B050"/>
              </a:solidFill>
              <a:latin typeface="Tahoma"/>
              <a:cs typeface="Arial"/>
              <a:sym typeface="Arial"/>
            </a:endParaRPr>
          </a:p>
        </p:txBody>
      </p:sp>
      <p:sp>
        <p:nvSpPr>
          <p:cNvPr id="272" name="Oval 271"/>
          <p:cNvSpPr/>
          <p:nvPr/>
        </p:nvSpPr>
        <p:spPr>
          <a:xfrm>
            <a:off x="1408938" y="1551968"/>
            <a:ext cx="102870" cy="102870"/>
          </a:xfrm>
          <a:prstGeom prst="ellipse">
            <a:avLst/>
          </a:prstGeom>
          <a:solidFill>
            <a:srgbClr val="00417A"/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none" lIns="20574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900" dirty="0">
                <a:solidFill>
                  <a:srgbClr val="00417A"/>
                </a:solidFill>
                <a:latin typeface="Tahoma"/>
                <a:cs typeface="Arial"/>
                <a:sym typeface="Arial"/>
              </a:rPr>
              <a:t>Westcon-</a:t>
            </a:r>
            <a:r>
              <a:rPr lang="en-US" sz="900" dirty="0" err="1">
                <a:solidFill>
                  <a:srgbClr val="00417A"/>
                </a:solidFill>
                <a:latin typeface="Tahoma"/>
                <a:cs typeface="Arial"/>
                <a:sym typeface="Arial"/>
              </a:rPr>
              <a:t>Comstor</a:t>
            </a:r>
            <a:endParaRPr lang="en-US" sz="900" dirty="0">
              <a:solidFill>
                <a:srgbClr val="00417A"/>
              </a:solidFill>
              <a:latin typeface="Tahoma"/>
              <a:cs typeface="Arial"/>
              <a:sym typeface="Arial"/>
            </a:endParaRPr>
          </a:p>
        </p:txBody>
      </p:sp>
      <p:sp>
        <p:nvSpPr>
          <p:cNvPr id="273" name="Oval 272"/>
          <p:cNvSpPr/>
          <p:nvPr/>
        </p:nvSpPr>
        <p:spPr>
          <a:xfrm flipH="1">
            <a:off x="6652221" y="4402348"/>
            <a:ext cx="651510" cy="65151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</p:spPr>
        <p:txBody>
          <a:bodyPr wrap="none" bIns="754380" rtlCol="0" anchor="b" anchorCtr="0"/>
          <a:lstStyle/>
          <a:p>
            <a:pPr algn="ctr" defTabSz="685800">
              <a:defRPr/>
            </a:pPr>
            <a:endParaRPr lang="en-US" sz="1200" kern="0" dirty="0">
              <a:solidFill>
                <a:srgbClr val="2C83AE"/>
              </a:solidFill>
              <a:latin typeface="Tahoma"/>
              <a:cs typeface="Arial"/>
              <a:sym typeface="Arial"/>
            </a:endParaRPr>
          </a:p>
        </p:txBody>
      </p:sp>
      <p:sp>
        <p:nvSpPr>
          <p:cNvPr id="274" name="Oval 273"/>
          <p:cNvSpPr/>
          <p:nvPr/>
        </p:nvSpPr>
        <p:spPr>
          <a:xfrm flipH="1">
            <a:off x="6649644" y="4402348"/>
            <a:ext cx="651510" cy="651510"/>
          </a:xfrm>
          <a:prstGeom prst="ellipse">
            <a:avLst/>
          </a:prstGeom>
          <a:solidFill>
            <a:srgbClr val="00417A"/>
          </a:solidFill>
          <a:ln w="9525" cap="flat" cmpd="sng" algn="ctr">
            <a:noFill/>
            <a:prstDash val="solid"/>
          </a:ln>
          <a:effectLst/>
        </p:spPr>
        <p:txBody>
          <a:bodyPr wrap="none" bIns="754380" rtlCol="0" anchor="b" anchorCtr="0"/>
          <a:lstStyle/>
          <a:p>
            <a:pPr algn="ctr" defTabSz="685800">
              <a:defRPr/>
            </a:pPr>
            <a:r>
              <a:rPr lang="en-US" sz="1200" kern="0" dirty="0">
                <a:solidFill>
                  <a:srgbClr val="00417A"/>
                </a:solidFill>
                <a:latin typeface="Tahoma"/>
                <a:cs typeface="Arial"/>
                <a:sym typeface="Arial"/>
              </a:rPr>
              <a:t>10</a:t>
            </a:r>
          </a:p>
        </p:txBody>
      </p:sp>
      <p:pic>
        <p:nvPicPr>
          <p:cNvPr id="275" name="Picture 12" descr="https://d30y9cdsu7xlg0.cloudfront.net/png/203819-200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3169" y="4488073"/>
            <a:ext cx="480060" cy="48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7" name="Chord 276"/>
          <p:cNvSpPr/>
          <p:nvPr/>
        </p:nvSpPr>
        <p:spPr>
          <a:xfrm rot="10800000" flipH="1">
            <a:off x="3891632" y="3217058"/>
            <a:ext cx="651510" cy="651510"/>
          </a:xfrm>
          <a:prstGeom prst="chord">
            <a:avLst>
              <a:gd name="adj1" fmla="val 16164093"/>
              <a:gd name="adj2" fmla="val 5415427"/>
            </a:avLst>
          </a:prstGeom>
          <a:solidFill>
            <a:schemeClr val="accent1"/>
          </a:solidFill>
          <a:ln w="9525" cap="flat" cmpd="sng" algn="ctr">
            <a:noFill/>
            <a:prstDash val="solid"/>
          </a:ln>
          <a:effectLst/>
        </p:spPr>
        <p:txBody>
          <a:bodyPr wrap="none" bIns="754380" rtlCol="0" anchor="b" anchorCtr="0"/>
          <a:lstStyle/>
          <a:p>
            <a:pPr algn="ctr" defTabSz="685800">
              <a:defRPr/>
            </a:pPr>
            <a:endParaRPr lang="en-US" sz="1200" kern="0" dirty="0">
              <a:solidFill>
                <a:srgbClr val="006E63">
                  <a:lumMod val="75000"/>
                </a:srgbClr>
              </a:solidFill>
              <a:latin typeface="Tahoma"/>
              <a:cs typeface="Arial"/>
              <a:sym typeface="Arial"/>
            </a:endParaRPr>
          </a:p>
        </p:txBody>
      </p:sp>
      <p:sp>
        <p:nvSpPr>
          <p:cNvPr id="279" name="Chord 278"/>
          <p:cNvSpPr/>
          <p:nvPr/>
        </p:nvSpPr>
        <p:spPr>
          <a:xfrm flipH="1">
            <a:off x="3913726" y="797240"/>
            <a:ext cx="651510" cy="651510"/>
          </a:xfrm>
          <a:prstGeom prst="chord">
            <a:avLst>
              <a:gd name="adj1" fmla="val 16164093"/>
              <a:gd name="adj2" fmla="val 5415427"/>
            </a:avLst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wrap="none" bIns="754380" rtlCol="0" anchor="b" anchorCtr="0"/>
          <a:lstStyle/>
          <a:p>
            <a:pPr algn="ctr" defTabSz="685800">
              <a:defRPr/>
            </a:pPr>
            <a:endParaRPr lang="en-US" sz="1200" kern="0" dirty="0">
              <a:solidFill>
                <a:srgbClr val="006E63">
                  <a:lumMod val="75000"/>
                </a:srgbClr>
              </a:solidFill>
              <a:latin typeface="Tahoma"/>
              <a:cs typeface="Arial"/>
              <a:sym typeface="Arial"/>
            </a:endParaRPr>
          </a:p>
        </p:txBody>
      </p:sp>
      <p:pic>
        <p:nvPicPr>
          <p:cNvPr id="280" name="Picture 10" descr="http://image.flaticon.com/icons/png/512/1/1700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48113" y="904110"/>
            <a:ext cx="438721" cy="438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Oval 66"/>
          <p:cNvSpPr/>
          <p:nvPr/>
        </p:nvSpPr>
        <p:spPr>
          <a:xfrm flipH="1">
            <a:off x="5435776" y="821361"/>
            <a:ext cx="651510" cy="651510"/>
          </a:xfrm>
          <a:prstGeom prst="ellipse">
            <a:avLst/>
          </a:prstGeom>
          <a:solidFill>
            <a:srgbClr val="92D050"/>
          </a:solidFill>
          <a:ln w="9525" cap="flat" cmpd="sng" algn="ctr">
            <a:noFill/>
            <a:prstDash val="solid"/>
          </a:ln>
          <a:effectLst/>
        </p:spPr>
        <p:txBody>
          <a:bodyPr wrap="none" bIns="754380" rtlCol="0" anchor="b" anchorCtr="0"/>
          <a:lstStyle/>
          <a:p>
            <a:pPr algn="ctr" defTabSz="685800"/>
            <a:r>
              <a:rPr lang="en-US" sz="1200" kern="0" dirty="0">
                <a:solidFill>
                  <a:srgbClr val="8E5B2D">
                    <a:lumMod val="75000"/>
                  </a:srgbClr>
                </a:solidFill>
                <a:latin typeface="Tahoma"/>
                <a:cs typeface="Arial"/>
                <a:sym typeface="Arial"/>
              </a:rPr>
              <a:t>3</a:t>
            </a:r>
          </a:p>
        </p:txBody>
      </p:sp>
      <p:sp>
        <p:nvSpPr>
          <p:cNvPr id="68" name="Chord 67"/>
          <p:cNvSpPr/>
          <p:nvPr/>
        </p:nvSpPr>
        <p:spPr>
          <a:xfrm rot="10800000" flipH="1">
            <a:off x="5444819" y="820799"/>
            <a:ext cx="651510" cy="651510"/>
          </a:xfrm>
          <a:prstGeom prst="chord">
            <a:avLst>
              <a:gd name="adj1" fmla="val 16164093"/>
              <a:gd name="adj2" fmla="val 5415427"/>
            </a:avLst>
          </a:prstGeom>
          <a:solidFill>
            <a:schemeClr val="accent1"/>
          </a:solidFill>
          <a:ln w="9525" cap="flat" cmpd="sng" algn="ctr">
            <a:noFill/>
            <a:prstDash val="solid"/>
          </a:ln>
          <a:effectLst/>
        </p:spPr>
        <p:txBody>
          <a:bodyPr wrap="none" bIns="754380" rtlCol="0" anchor="b" anchorCtr="0"/>
          <a:lstStyle/>
          <a:p>
            <a:pPr algn="ctr" defTabSz="685800">
              <a:defRPr/>
            </a:pPr>
            <a:endParaRPr lang="en-US" sz="1200" kern="0" dirty="0">
              <a:solidFill>
                <a:srgbClr val="006E63">
                  <a:lumMod val="75000"/>
                </a:srgbClr>
              </a:solidFill>
              <a:latin typeface="Tahoma"/>
              <a:cs typeface="Arial"/>
              <a:sym typeface="Arial"/>
            </a:endParaRPr>
          </a:p>
        </p:txBody>
      </p:sp>
      <p:pic>
        <p:nvPicPr>
          <p:cNvPr id="70" name="Picture 4" descr="http://mygreentree.in/images/form-icon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30553" y="960088"/>
            <a:ext cx="3429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7771" y="3367103"/>
            <a:ext cx="408479" cy="360006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6847" y="3357376"/>
            <a:ext cx="408479" cy="360006"/>
          </a:xfrm>
          <a:prstGeom prst="rect">
            <a:avLst/>
          </a:prstGeom>
        </p:spPr>
      </p:pic>
      <p:sp>
        <p:nvSpPr>
          <p:cNvPr id="73" name="Chord 72"/>
          <p:cNvSpPr/>
          <p:nvPr/>
        </p:nvSpPr>
        <p:spPr>
          <a:xfrm rot="10800000" flipH="1">
            <a:off x="2983717" y="4400597"/>
            <a:ext cx="651510" cy="651510"/>
          </a:xfrm>
          <a:prstGeom prst="chord">
            <a:avLst>
              <a:gd name="adj1" fmla="val 16164093"/>
              <a:gd name="adj2" fmla="val 5415427"/>
            </a:avLst>
          </a:prstGeom>
          <a:solidFill>
            <a:schemeClr val="accent1"/>
          </a:solidFill>
          <a:ln w="9525" cap="flat" cmpd="sng" algn="ctr">
            <a:noFill/>
            <a:prstDash val="solid"/>
          </a:ln>
          <a:effectLst/>
        </p:spPr>
        <p:txBody>
          <a:bodyPr wrap="none" bIns="754380" rtlCol="0" anchor="b" anchorCtr="0"/>
          <a:lstStyle/>
          <a:p>
            <a:pPr algn="ctr" defTabSz="685800">
              <a:defRPr/>
            </a:pPr>
            <a:endParaRPr lang="en-US" sz="1200" kern="0" dirty="0">
              <a:solidFill>
                <a:srgbClr val="006E63">
                  <a:lumMod val="75000"/>
                </a:srgbClr>
              </a:solidFill>
              <a:latin typeface="Tahoma"/>
              <a:cs typeface="Arial"/>
              <a:sym typeface="Arial"/>
            </a:endParaRPr>
          </a:p>
        </p:txBody>
      </p:sp>
      <p:pic>
        <p:nvPicPr>
          <p:cNvPr id="74" name="Picture 73"/>
          <p:cNvPicPr>
            <a:picLocks noChangeAspect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99307" y="4560361"/>
            <a:ext cx="408479" cy="360006"/>
          </a:xfrm>
          <a:prstGeom prst="rect">
            <a:avLst/>
          </a:prstGeom>
        </p:spPr>
      </p:pic>
      <p:sp>
        <p:nvSpPr>
          <p:cNvPr id="76" name="Chord 75"/>
          <p:cNvSpPr/>
          <p:nvPr/>
        </p:nvSpPr>
        <p:spPr>
          <a:xfrm rot="10800000" flipH="1">
            <a:off x="4870885" y="4390865"/>
            <a:ext cx="651510" cy="651510"/>
          </a:xfrm>
          <a:prstGeom prst="chord">
            <a:avLst>
              <a:gd name="adj1" fmla="val 16164093"/>
              <a:gd name="adj2" fmla="val 5415427"/>
            </a:avLst>
          </a:prstGeom>
          <a:solidFill>
            <a:schemeClr val="accent1"/>
          </a:solidFill>
          <a:ln w="9525" cap="flat" cmpd="sng" algn="ctr">
            <a:noFill/>
            <a:prstDash val="solid"/>
          </a:ln>
          <a:effectLst/>
        </p:spPr>
        <p:txBody>
          <a:bodyPr wrap="none" bIns="754380" rtlCol="0" anchor="b" anchorCtr="0"/>
          <a:lstStyle/>
          <a:p>
            <a:pPr algn="ctr" defTabSz="685800">
              <a:defRPr/>
            </a:pPr>
            <a:endParaRPr lang="en-US" sz="1200" kern="0" dirty="0">
              <a:solidFill>
                <a:srgbClr val="006E63">
                  <a:lumMod val="75000"/>
                </a:srgbClr>
              </a:solidFill>
              <a:latin typeface="Tahoma"/>
              <a:cs typeface="Arial"/>
              <a:sym typeface="Arial"/>
            </a:endParaRP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6478" y="4550638"/>
            <a:ext cx="408479" cy="360006"/>
          </a:xfrm>
          <a:prstGeom prst="rect">
            <a:avLst/>
          </a:prstGeom>
        </p:spPr>
      </p:pic>
      <p:sp>
        <p:nvSpPr>
          <p:cNvPr id="78" name="Chord 77"/>
          <p:cNvSpPr/>
          <p:nvPr/>
        </p:nvSpPr>
        <p:spPr>
          <a:xfrm flipH="1">
            <a:off x="2101136" y="842637"/>
            <a:ext cx="651510" cy="651510"/>
          </a:xfrm>
          <a:prstGeom prst="chord">
            <a:avLst>
              <a:gd name="adj1" fmla="val 16164093"/>
              <a:gd name="adj2" fmla="val 5415427"/>
            </a:avLst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wrap="none" bIns="754380" rtlCol="0" anchor="b" anchorCtr="0"/>
          <a:lstStyle/>
          <a:p>
            <a:pPr algn="ctr" defTabSz="685800">
              <a:defRPr/>
            </a:pPr>
            <a:endParaRPr lang="en-US" sz="1200" kern="0" dirty="0">
              <a:solidFill>
                <a:srgbClr val="006E63">
                  <a:lumMod val="75000"/>
                </a:srgbClr>
              </a:solidFill>
              <a:latin typeface="Tahoma"/>
              <a:cs typeface="Arial"/>
              <a:sym typeface="Arial"/>
            </a:endParaRPr>
          </a:p>
        </p:txBody>
      </p:sp>
      <p:pic>
        <p:nvPicPr>
          <p:cNvPr id="79" name="Picture 2" descr="https://cdn3.iconfinder.com/data/icons/glypho-free/64/speech-bubble-round-double-mixed-512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8975" y="965279"/>
            <a:ext cx="411480" cy="411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5034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loud Template_16x9_FINAL">
  <a:themeElements>
    <a:clrScheme name="Westcon-Comstor">
      <a:dk1>
        <a:srgbClr val="000000"/>
      </a:dk1>
      <a:lt1>
        <a:srgbClr val="FFFFFF"/>
      </a:lt1>
      <a:dk2>
        <a:srgbClr val="00417A"/>
      </a:dk2>
      <a:lt2>
        <a:srgbClr val="FFFFFF"/>
      </a:lt2>
      <a:accent1>
        <a:srgbClr val="00417A"/>
      </a:accent1>
      <a:accent2>
        <a:srgbClr val="2C83AE"/>
      </a:accent2>
      <a:accent3>
        <a:srgbClr val="8E5B2D"/>
      </a:accent3>
      <a:accent4>
        <a:srgbClr val="84BACE"/>
      </a:accent4>
      <a:accent5>
        <a:srgbClr val="D5911A"/>
      </a:accent5>
      <a:accent6>
        <a:srgbClr val="006E63"/>
      </a:accent6>
      <a:hlink>
        <a:srgbClr val="73A94E"/>
      </a:hlink>
      <a:folHlink>
        <a:srgbClr val="740F63"/>
      </a:folHlink>
    </a:clrScheme>
    <a:fontScheme name="Westcon-Comsto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417A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646464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169863" indent="-169863">
          <a:buFont typeface="Arial" panose="020B0604020202020204" pitchFamily="34" charset="0"/>
          <a:buChar char="•"/>
          <a:defRPr sz="1600" dirty="0" err="1" smtClean="0">
            <a:solidFill>
              <a:srgbClr val="646464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A6460F8CA3D646A1BE767F90F283D2" ma:contentTypeVersion="2" ma:contentTypeDescription="Create a new document." ma:contentTypeScope="" ma:versionID="857a4a91ba839ae9ab014d1331b523e1">
  <xsd:schema xmlns:xsd="http://www.w3.org/2001/XMLSchema" xmlns:xs="http://www.w3.org/2001/XMLSchema" xmlns:p="http://schemas.microsoft.com/office/2006/metadata/properties" xmlns:ns2="ce7f45f4-ea17-414a-988a-8a25b6d77461" targetNamespace="http://schemas.microsoft.com/office/2006/metadata/properties" ma:root="true" ma:fieldsID="86ff228edc14a6e73740418b84145c0d" ns2:_="">
    <xsd:import namespace="ce7f45f4-ea17-414a-988a-8a25b6d7746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7f45f4-ea17-414a-988a-8a25b6d7746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C0406F-2CDD-4433-BAAB-136B32FB8B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7f45f4-ea17-414a-988a-8a25b6d774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25BB900-4D80-42AB-836D-88C4F21FB48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AFF82B1-0086-4167-B2E6-A0F7E454662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Cloud Template_16x9_FINAL</Template>
  <TotalTime>0</TotalTime>
  <Words>155</Words>
  <Application>Microsoft Office PowerPoint</Application>
  <PresentationFormat>On-screen Show (16:9)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Frutiger LT Std 45 Light</vt:lpstr>
      <vt:lpstr>Tahoma</vt:lpstr>
      <vt:lpstr>Cloud Template_16x9_FINAL</vt:lpstr>
      <vt:lpstr>Process to become a Microsoft CSP Westcon-Comstor Reseller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2016-10-26T18:12:06Z</dcterms:created>
  <dcterms:modified xsi:type="dcterms:W3CDTF">2017-06-15T12:19:36Z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0x010100BAA6460F8CA3D646A1BE767F90F283D2</vt:lpwstr>
  </property>
</Properties>
</file>