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4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6" r:id="rId2"/>
  </p:sldMasterIdLst>
  <p:notesMasterIdLst>
    <p:notesMasterId r:id="rId6"/>
  </p:notesMasterIdLst>
  <p:handoutMasterIdLst>
    <p:handoutMasterId r:id="rId7"/>
  </p:handoutMasterIdLst>
  <p:sldIdLst>
    <p:sldId id="256915" r:id="rId3"/>
    <p:sldId id="256918" r:id="rId4"/>
    <p:sldId id="256919" r:id="rId5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E6C"/>
    <a:srgbClr val="44AE9B"/>
    <a:srgbClr val="EA8B3F"/>
    <a:srgbClr val="068E9C"/>
    <a:srgbClr val="1977B0"/>
    <a:srgbClr val="EF5230"/>
    <a:srgbClr val="45AF9A"/>
    <a:srgbClr val="EF5330"/>
    <a:srgbClr val="575759"/>
    <a:srgbClr val="DA2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92" autoAdjust="0"/>
    <p:restoredTop sz="94558"/>
  </p:normalViewPr>
  <p:slideViewPr>
    <p:cSldViewPr snapToGrid="0" snapToObjects="1">
      <p:cViewPr varScale="1">
        <p:scale>
          <a:sx n="116" d="100"/>
          <a:sy n="116" d="100"/>
        </p:scale>
        <p:origin x="137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919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CD6A2B-43D2-4140-8258-8AC20CDEE59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39B1A6-2E2A-9348-82E7-262E43220C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45B52-F836-C94A-BDB2-49D3B7DAC89F}" type="datetimeFigureOut">
              <a:rPr lang="en-US" smtClean="0"/>
              <a:t>11/3/20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B9DDE6-E7DE-8C42-8652-8966E0FB8A0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0C9849-4EED-0546-B06D-437BC07C9F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C9087-097B-CD46-B3A3-B19675F98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5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6AE4A-10A9-624B-A644-7B9957F48E37}" type="datetimeFigureOut">
              <a:rPr lang="en-US" smtClean="0"/>
              <a:t>11/3/20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909C5-7C6C-5743-804B-CCA00F302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118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4681C395-5241-7340-9C94-F1FEEEF115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265645"/>
            <a:ext cx="10515600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TITLE SLIDE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E71D5D7-C41E-814D-856E-C703B01D0C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3" t="43659" r="13651" b="36555"/>
          <a:stretch>
            <a:fillRect/>
          </a:stretch>
        </p:blipFill>
        <p:spPr>
          <a:xfrm>
            <a:off x="0" y="0"/>
            <a:ext cx="12192000" cy="316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6832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+ copy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CA66A4A-98AD-F34D-AF05-F372617255A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87019" y="1825625"/>
            <a:ext cx="11189004" cy="4058340"/>
          </a:xfr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2400" b="0" i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00100" indent="-342900">
              <a:buFont typeface="Wingdings" pitchFamily="2" charset="2"/>
              <a:buChar char="§"/>
              <a:defRPr sz="2400" b="0" i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257300" indent="-342900">
              <a:buFont typeface="Wingdings" pitchFamily="2" charset="2"/>
              <a:buChar char="§"/>
              <a:defRPr sz="2400" b="0" i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714500" indent="-342900">
              <a:buFont typeface="Wingdings" pitchFamily="2" charset="2"/>
              <a:buChar char="§"/>
              <a:defRPr sz="2400" b="0" i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171700" indent="-342900">
              <a:buFont typeface="Wingdings" pitchFamily="2" charset="2"/>
              <a:buChar char="§"/>
              <a:defRPr sz="2400" b="0" i="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C37585E-FA34-5E42-AC68-111864374E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7017" y="7321"/>
            <a:ext cx="11189003" cy="1325563"/>
          </a:xfrm>
        </p:spPr>
        <p:txBody>
          <a:bodyPr>
            <a:normAutofit/>
          </a:bodyPr>
          <a:lstStyle>
            <a:lvl1pPr>
              <a:defRPr sz="3000" b="1" i="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slide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FFE6AED-25E4-E044-8F09-6C9CC5C08C1B}"/>
              </a:ext>
            </a:extLst>
          </p:cNvPr>
          <p:cNvSpPr txBox="1"/>
          <p:nvPr userDrawn="1"/>
        </p:nvSpPr>
        <p:spPr>
          <a:xfrm flipH="1">
            <a:off x="-646043" y="103367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5650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45ED222-8A43-8445-89B0-F773DEF817EF}"/>
              </a:ext>
            </a:extLst>
          </p:cNvPr>
          <p:cNvSpPr/>
          <p:nvPr userDrawn="1"/>
        </p:nvSpPr>
        <p:spPr>
          <a:xfrm flipV="1">
            <a:off x="0" y="6411074"/>
            <a:ext cx="12192000" cy="4469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E7F86A-51F8-774D-839B-5FA7034CCD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377" b="34017"/>
          <a:stretch>
            <a:fillRect/>
          </a:stretch>
        </p:blipFill>
        <p:spPr>
          <a:xfrm>
            <a:off x="268090" y="6514358"/>
            <a:ext cx="797944" cy="2681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E3359-BD9C-7143-833F-AA6C2EC00432}"/>
              </a:ext>
            </a:extLst>
          </p:cNvPr>
          <p:cNvSpPr txBox="1"/>
          <p:nvPr userDrawn="1"/>
        </p:nvSpPr>
        <p:spPr>
          <a:xfrm>
            <a:off x="1255941" y="6504680"/>
            <a:ext cx="6384480" cy="266734"/>
          </a:xfrm>
          <a:prstGeom prst="rect">
            <a:avLst/>
          </a:prstGeom>
          <a:noFill/>
        </p:spPr>
        <p:txBody>
          <a:bodyPr wrap="square" lIns="156739" tIns="78370" rIns="156739" bIns="78370" rtlCol="0" anchor="ctr">
            <a:spAutoFit/>
          </a:bodyPr>
          <a:lstStyle/>
          <a:p>
            <a:pPr defTabSz="1567402">
              <a:lnSpc>
                <a:spcPct val="90000"/>
              </a:lnSpc>
              <a:defRPr/>
            </a:pPr>
            <a:r>
              <a:rPr lang="it-IT" sz="800" b="0" i="0" strike="noStrike" cap="none" spc="0" baseline="0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Informazioni riservate e di natura proprietaria. Utilizzare in conformità all’accordo firmato o alla policy di Avaya</a:t>
            </a:r>
          </a:p>
        </p:txBody>
      </p:sp>
      <p:sp>
        <p:nvSpPr>
          <p:cNvPr id="9" name="Slide Number Placeholder 26">
            <a:extLst>
              <a:ext uri="{FF2B5EF4-FFF2-40B4-BE49-F238E27FC236}">
                <a16:creationId xmlns:a16="http://schemas.microsoft.com/office/drawing/2014/main" id="{B8F9901F-55CC-E147-907F-99173411EFDF}"/>
              </a:ext>
            </a:extLst>
          </p:cNvPr>
          <p:cNvSpPr txBox="1"/>
          <p:nvPr userDrawn="1"/>
        </p:nvSpPr>
        <p:spPr>
          <a:xfrm>
            <a:off x="11339774" y="6455485"/>
            <a:ext cx="5381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2F56F9-7085-D54A-8B8A-69FB20F334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22109611-3345-A240-BEC9-BB4BD185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898" y="365125"/>
            <a:ext cx="100060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79003D2-577F-D24C-A95C-0129E4236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8898" y="1825625"/>
            <a:ext cx="10006013" cy="2329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29551E1-328D-8645-978D-BDEF695199E7}"/>
              </a:ext>
            </a:extLst>
          </p:cNvPr>
          <p:cNvSpPr txBox="1"/>
          <p:nvPr userDrawn="1"/>
        </p:nvSpPr>
        <p:spPr>
          <a:xfrm flipH="1">
            <a:off x="5876693" y="7382107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183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1" r:id="rId2"/>
  </p:sldLayoutIdLst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22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63B93C0-DA20-E549-8371-B908EC1B760A}"/>
              </a:ext>
            </a:extLst>
          </p:cNvPr>
          <p:cNvSpPr/>
          <p:nvPr userDrawn="1"/>
        </p:nvSpPr>
        <p:spPr>
          <a:xfrm flipV="1">
            <a:off x="0" y="6411074"/>
            <a:ext cx="12192000" cy="4469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E7F86A-51F8-774D-839B-5FA7034C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377" b="34017"/>
          <a:stretch>
            <a:fillRect/>
          </a:stretch>
        </p:blipFill>
        <p:spPr>
          <a:xfrm>
            <a:off x="268090" y="6514358"/>
            <a:ext cx="797944" cy="2681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E3359-BD9C-7143-833F-AA6C2EC00432}"/>
              </a:ext>
            </a:extLst>
          </p:cNvPr>
          <p:cNvSpPr txBox="1"/>
          <p:nvPr userDrawn="1"/>
        </p:nvSpPr>
        <p:spPr>
          <a:xfrm>
            <a:off x="1255941" y="6504680"/>
            <a:ext cx="6384480" cy="266734"/>
          </a:xfrm>
          <a:prstGeom prst="rect">
            <a:avLst/>
          </a:prstGeom>
          <a:noFill/>
        </p:spPr>
        <p:txBody>
          <a:bodyPr wrap="square" lIns="156739" tIns="78370" rIns="156739" bIns="78370" rtlCol="0" anchor="ctr">
            <a:spAutoFit/>
          </a:bodyPr>
          <a:lstStyle/>
          <a:p>
            <a:pPr defTabSz="1567402">
              <a:lnSpc>
                <a:spcPct val="90000"/>
              </a:lnSpc>
              <a:defRPr/>
            </a:pPr>
            <a:r>
              <a:rPr lang="it-IT" sz="800" b="0" i="0" strike="noStrike" cap="none" spc="0" baseline="0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©2020 Avaya Inc. Tutti i diritti riservati.</a:t>
            </a:r>
          </a:p>
        </p:txBody>
      </p:sp>
      <p:sp>
        <p:nvSpPr>
          <p:cNvPr id="9" name="Slide Number Placeholder 26">
            <a:extLst>
              <a:ext uri="{FF2B5EF4-FFF2-40B4-BE49-F238E27FC236}">
                <a16:creationId xmlns:a16="http://schemas.microsoft.com/office/drawing/2014/main" id="{B8F9901F-55CC-E147-907F-99173411EFDF}"/>
              </a:ext>
            </a:extLst>
          </p:cNvPr>
          <p:cNvSpPr txBox="1"/>
          <p:nvPr userDrawn="1"/>
        </p:nvSpPr>
        <p:spPr>
          <a:xfrm>
            <a:off x="11339774" y="6455485"/>
            <a:ext cx="5381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2F56F9-7085-D54A-8B8A-69FB20F334A0}" type="slidenum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‹#›</a:t>
            </a:fld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22109611-3345-A240-BEC9-BB4BD185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898" y="365125"/>
            <a:ext cx="100060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79003D2-577F-D24C-A95C-0129E4236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08898" y="1825625"/>
            <a:ext cx="1000601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1242388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>
            <a:extLst>
              <a:ext uri="{FF2B5EF4-FFF2-40B4-BE49-F238E27FC236}">
                <a16:creationId xmlns:a16="http://schemas.microsoft.com/office/drawing/2014/main" id="{1F2A413C-2B35-F448-BD60-B7C2F3694C0B}"/>
              </a:ext>
            </a:extLst>
          </p:cNvPr>
          <p:cNvSpPr txBox="1"/>
          <p:nvPr/>
        </p:nvSpPr>
        <p:spPr>
          <a:xfrm>
            <a:off x="473003" y="357841"/>
            <a:ext cx="4737826" cy="808167"/>
          </a:xfrm>
          <a:prstGeom prst="rect">
            <a:avLst/>
          </a:prstGeom>
        </p:spPr>
        <p:txBody>
          <a:bodyPr/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latin typeface="Times New Roman Bold" charset="0"/>
                <a:ea typeface="+mj-ea"/>
                <a:cs typeface="+mj-cs"/>
              </a:defRPr>
            </a:lvl1pPr>
          </a:lstStyle>
          <a:p>
            <a:r>
              <a:rPr lang="it-IT" sz="2500" b="1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Guida di Riferimento Rapido alle </a:t>
            </a:r>
            <a:r>
              <a:rPr lang="it-IT" sz="25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rPr>
              <a:t>V</a:t>
            </a:r>
            <a:r>
              <a:rPr lang="it-IT" sz="2500" b="1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endite di Avaya </a:t>
            </a:r>
            <a:r>
              <a:rPr lang="it-IT" sz="2500" b="1" i="0" strike="noStrike" cap="none" spc="0" baseline="0" dirty="0" err="1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2500" b="1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BE2A5E8-8B98-8B45-B845-2ECBCC2195C2}"/>
              </a:ext>
            </a:extLst>
          </p:cNvPr>
          <p:cNvSpPr txBox="1"/>
          <p:nvPr/>
        </p:nvSpPr>
        <p:spPr>
          <a:xfrm flipH="1">
            <a:off x="-557048" y="259605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07FF8AC-BB84-2C46-B2F9-E1327DDD6709}"/>
              </a:ext>
            </a:extLst>
          </p:cNvPr>
          <p:cNvSpPr txBox="1"/>
          <p:nvPr/>
        </p:nvSpPr>
        <p:spPr>
          <a:xfrm flipH="1">
            <a:off x="12812110" y="151349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A11E2A0-BEE6-2845-BD47-0EE00CD9BC70}"/>
              </a:ext>
            </a:extLst>
          </p:cNvPr>
          <p:cNvSpPr txBox="1"/>
          <p:nvPr/>
        </p:nvSpPr>
        <p:spPr>
          <a:xfrm flipH="1">
            <a:off x="105103" y="300595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3C14DAC-1292-6D44-9D55-53D5FB4ED94D}"/>
              </a:ext>
            </a:extLst>
          </p:cNvPr>
          <p:cNvSpPr txBox="1"/>
          <p:nvPr/>
        </p:nvSpPr>
        <p:spPr>
          <a:xfrm flipH="1">
            <a:off x="105103" y="60960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66767DC-95EB-9345-93F8-3F12FC75A149}"/>
              </a:ext>
            </a:extLst>
          </p:cNvPr>
          <p:cNvSpPr txBox="1"/>
          <p:nvPr/>
        </p:nvSpPr>
        <p:spPr>
          <a:xfrm flipH="1">
            <a:off x="-714703" y="163961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6DDA5A3-BFDB-4B48-B1E9-67268E782200}"/>
              </a:ext>
            </a:extLst>
          </p:cNvPr>
          <p:cNvSpPr txBox="1"/>
          <p:nvPr/>
        </p:nvSpPr>
        <p:spPr>
          <a:xfrm flipH="1">
            <a:off x="126124" y="68317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12" name="Marcador de contenido 1">
            <a:extLst>
              <a:ext uri="{FF2B5EF4-FFF2-40B4-BE49-F238E27FC236}">
                <a16:creationId xmlns:a16="http://schemas.microsoft.com/office/drawing/2014/main" id="{11397E53-202F-CF40-8D59-CFB01FB8A5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003" y="1667397"/>
            <a:ext cx="4792255" cy="4744936"/>
          </a:xfrm>
        </p:spPr>
        <p:txBody>
          <a:bodyPr>
            <a:normAutofit/>
          </a:bodyPr>
          <a:lstStyle/>
          <a:p>
            <a:r>
              <a:rPr lang="it-IT" sz="1200" b="0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Avaya </a:t>
            </a:r>
            <a:r>
              <a:rPr lang="it-IT" sz="1200" b="0" i="0" strike="noStrike" cap="none" spc="0" baseline="0" dirty="0" err="1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200" b="0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 può migliorare notevolmente il modo in cui la tua azienda comunica con clienti, partner e colleghi, semplificando le modalità di chiamata, chat, riunione e collaborazione.</a:t>
            </a:r>
          </a:p>
          <a:p>
            <a:r>
              <a:rPr lang="it-IT" sz="1200" b="0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Con Avaya </a:t>
            </a:r>
            <a:r>
              <a:rPr lang="it-IT" sz="1200" b="0" i="0" strike="noStrike" cap="none" spc="0" baseline="0" dirty="0" err="1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200" b="0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 l’utente ha il pieno controllo delle comunicazioni ed è in grado di offrire un’esperienza di comunicazione unificata intuitiva e accessibile dalla maggior parte dei telefoni, browser o dispositivi mobili. Da un'unica interfaccia, puoi chattare con i colleghi, effettuare e ricevere chiamate, pianificare e partecipare alle riunioni, collaborare condividendo lo schermo e mantenere il tuo team sul pezzo grazie alla condivisione dei file, alla gestione delle attività e alle stanze virtuali che i membri del team possono condividere per rimanere aggiornati.</a:t>
            </a:r>
          </a:p>
          <a:p>
            <a:r>
              <a:rPr lang="it-IT" sz="1200" b="0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La soluzione </a:t>
            </a:r>
            <a:r>
              <a:rPr lang="it-IT" sz="1200" b="0" i="0" strike="noStrike" cap="none" spc="0" baseline="0" dirty="0" err="1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200" b="0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 pubblico di Avaya ti semplifica la vita! Siamo noi che provvediamo a mantenere la tua soluzione sicura e aggiornata alle ultime versioni: tu non dovrai fare nulla. E la flessibilità di Avaya </a:t>
            </a:r>
            <a:r>
              <a:rPr lang="it-IT" sz="1200" b="0" i="0" strike="noStrike" cap="none" spc="0" baseline="0" dirty="0" err="1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200" b="0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 facilita l'espansione man mano che la tua azienda cresce, aumentando il personale o aprendo nuove sedi. </a:t>
            </a:r>
          </a:p>
          <a:p>
            <a:endParaRPr lang="en-US" sz="12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E8BBED4-C7E4-5E42-9837-D19275B3D53B}"/>
              </a:ext>
            </a:extLst>
          </p:cNvPr>
          <p:cNvSpPr txBox="1"/>
          <p:nvPr/>
        </p:nvSpPr>
        <p:spPr>
          <a:xfrm flipH="1">
            <a:off x="4981903" y="486629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F2FE29F-F490-DB4A-A207-7A315EAE6066}"/>
              </a:ext>
            </a:extLst>
          </p:cNvPr>
          <p:cNvSpPr/>
          <p:nvPr/>
        </p:nvSpPr>
        <p:spPr>
          <a:xfrm>
            <a:off x="5666280" y="16175"/>
            <a:ext cx="6525721" cy="6396158"/>
          </a:xfrm>
          <a:prstGeom prst="rect">
            <a:avLst/>
          </a:prstGeom>
          <a:solidFill>
            <a:srgbClr val="004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1A7A967-DE88-AF47-8572-EE033318B947}"/>
              </a:ext>
            </a:extLst>
          </p:cNvPr>
          <p:cNvSpPr txBox="1"/>
          <p:nvPr/>
        </p:nvSpPr>
        <p:spPr>
          <a:xfrm flipH="1">
            <a:off x="12344400" y="378822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931FAFB-E611-3B4C-AA50-B66B2F76A00F}"/>
              </a:ext>
            </a:extLst>
          </p:cNvPr>
          <p:cNvSpPr/>
          <p:nvPr/>
        </p:nvSpPr>
        <p:spPr>
          <a:xfrm>
            <a:off x="6315797" y="313773"/>
            <a:ext cx="5159166" cy="585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18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Panoramica delle soluzioni UC </a:t>
            </a:r>
            <a:r>
              <a:rPr lang="it-IT" sz="1800" b="1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as</a:t>
            </a:r>
            <a:r>
              <a:rPr lang="it-IT" sz="18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a Service (</a:t>
            </a:r>
            <a:r>
              <a:rPr lang="it-IT" sz="1800" b="1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UCaaS</a:t>
            </a:r>
            <a:r>
              <a:rPr lang="it-IT" sz="18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)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E178DAF-65AC-4246-BED7-0F2132D1B48F}"/>
              </a:ext>
            </a:extLst>
          </p:cNvPr>
          <p:cNvSpPr txBox="1"/>
          <p:nvPr/>
        </p:nvSpPr>
        <p:spPr>
          <a:xfrm flipH="1">
            <a:off x="6890657" y="124097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3C2A3EE7-01CD-1745-9321-14B6F8AADC54}"/>
              </a:ext>
            </a:extLst>
          </p:cNvPr>
          <p:cNvSpPr/>
          <p:nvPr/>
        </p:nvSpPr>
        <p:spPr>
          <a:xfrm>
            <a:off x="6315797" y="968200"/>
            <a:ext cx="534144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1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89% 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Prevede una crescita nei prossimi 5 anni</a:t>
            </a:r>
            <a:r>
              <a:rPr lang="it-IT" sz="1100" b="0" i="0" strike="noStrike" cap="none" spc="-40" baseline="3000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1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1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71% 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Sta adottando le UC per migliorare i tempi di risposta</a:t>
            </a:r>
            <a:r>
              <a:rPr lang="it-IT" sz="1100" b="0" i="0" strike="noStrike" cap="none" spc="-40" baseline="3000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2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1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66% 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Afferma che la facilità di implementazione è fondamentale</a:t>
            </a:r>
            <a:r>
              <a:rPr lang="it-IT" sz="1100" b="0" i="0" strike="noStrike" cap="none" spc="-40" baseline="3000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2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1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59% 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Lavora lontano dalla scrivania il 25% del tempo o più</a:t>
            </a:r>
            <a:r>
              <a:rPr lang="it-IT" sz="1100" b="0" i="0" strike="noStrike" cap="none" spc="-40" baseline="3000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3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1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18% 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È molto soddisfatto degli attuali strumenti di collaborazione</a:t>
            </a:r>
            <a:r>
              <a:rPr lang="it-IT" sz="1100" b="0" i="0" strike="noStrike" cap="none" spc="-40" baseline="3000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3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C45BC48-92A8-2C45-97CD-B33F0F309337}"/>
              </a:ext>
            </a:extLst>
          </p:cNvPr>
          <p:cNvSpPr txBox="1"/>
          <p:nvPr/>
        </p:nvSpPr>
        <p:spPr>
          <a:xfrm flipH="1">
            <a:off x="12501154" y="280851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CF4D835-B0A5-C14A-B258-27CE392E607B}"/>
              </a:ext>
            </a:extLst>
          </p:cNvPr>
          <p:cNvSpPr txBox="1"/>
          <p:nvPr/>
        </p:nvSpPr>
        <p:spPr>
          <a:xfrm flipH="1">
            <a:off x="12631783" y="266482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816D997-AE4F-CF47-AC43-464A6A4C8C1D}"/>
              </a:ext>
            </a:extLst>
          </p:cNvPr>
          <p:cNvSpPr txBox="1"/>
          <p:nvPr/>
        </p:nvSpPr>
        <p:spPr>
          <a:xfrm flipH="1">
            <a:off x="12697097" y="289995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8DD2BD79-6538-224B-91F9-5C11E73BF2EA}"/>
              </a:ext>
            </a:extLst>
          </p:cNvPr>
          <p:cNvSpPr/>
          <p:nvPr/>
        </p:nvSpPr>
        <p:spPr>
          <a:xfrm>
            <a:off x="6315797" y="2428204"/>
            <a:ext cx="532864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18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Riepilogo dei principali vantaggi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67841956-260C-3C40-AE59-AF2D5A6ABA24}"/>
              </a:ext>
            </a:extLst>
          </p:cNvPr>
          <p:cNvSpPr/>
          <p:nvPr/>
        </p:nvSpPr>
        <p:spPr>
          <a:xfrm>
            <a:off x="6315797" y="3122666"/>
            <a:ext cx="555081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App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“tutto-in-uno” per chiamate, chat, riunioni e collaborazione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Si adatta e aggiunge nuove funzionalità, caratteristiche ed esperienze al </a:t>
            </a:r>
            <a:br>
              <a:rPr sz="1100" dirty="0"/>
            </a:b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tuo ritmo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Il </a:t>
            </a:r>
            <a:r>
              <a:rPr lang="it-IT" sz="1100" b="0" i="0" strike="noStrike" cap="none" spc="-4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semplifica le cose: upgrade, assistenza e amministrazione semplici e senza preoccupazioni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6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Soluzioni e servizi affidabili, supportati da esperti della comunicazione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06001E3-F6FB-EE4B-95DC-43C7ECE2AA49}"/>
              </a:ext>
            </a:extLst>
          </p:cNvPr>
          <p:cNvSpPr txBox="1"/>
          <p:nvPr/>
        </p:nvSpPr>
        <p:spPr>
          <a:xfrm flipH="1">
            <a:off x="12631783" y="369678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C2B3ADDD-2BA2-C447-844C-468CA29233F2}"/>
              </a:ext>
            </a:extLst>
          </p:cNvPr>
          <p:cNvSpPr/>
          <p:nvPr/>
        </p:nvSpPr>
        <p:spPr>
          <a:xfrm>
            <a:off x="6315797" y="4598979"/>
            <a:ext cx="456708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18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Riepilogo dei principali vantaggi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A267417-F7FF-E34E-A25F-0C5FB13E5BDD}"/>
              </a:ext>
            </a:extLst>
          </p:cNvPr>
          <p:cNvSpPr/>
          <p:nvPr/>
        </p:nvSpPr>
        <p:spPr>
          <a:xfrm>
            <a:off x="6315797" y="4958216"/>
            <a:ext cx="542329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App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1100" b="0" i="0" strike="noStrike" cap="none" spc="-4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all</a:t>
            </a: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-in-</a:t>
            </a:r>
            <a:r>
              <a:rPr lang="it-IT" sz="1100" b="0" i="0" strike="noStrike" cap="none" spc="-4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one</a:t>
            </a:r>
            <a:endParaRPr lang="it-IT" sz="1100" b="0" i="0" strike="noStrike" cap="none" spc="-40" baseline="0" dirty="0">
              <a:solidFill>
                <a:srgbClr val="FFFFFF"/>
              </a:solidFill>
              <a:effectLst/>
              <a:latin typeface="Verdana" charset="0"/>
              <a:ea typeface="Verdana" charset="0"/>
              <a:cs typeface="Verdana" charset="0"/>
            </a:endParaRP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Le riunioni integrate offrono semplicità e riducono i costi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Un numero unico per voce, messaggi di testo, messaggi multimediali e fax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Possibilità di integrare le applicazioni business più utilizzate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4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Analisi aggiornate all’ultim’ora, integrate e personalizzabili</a:t>
            </a:r>
          </a:p>
        </p:txBody>
      </p:sp>
      <p:pic>
        <p:nvPicPr>
          <p:cNvPr id="30" name="Picture 6">
            <a:extLst>
              <a:ext uri="{FF2B5EF4-FFF2-40B4-BE49-F238E27FC236}">
                <a16:creationId xmlns:a16="http://schemas.microsoft.com/office/drawing/2014/main" id="{ACE06E25-B481-A34C-AADD-41AE3FE1D35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72"/>
          <a:stretch>
            <a:fillRect/>
          </a:stretch>
        </p:blipFill>
        <p:spPr>
          <a:xfrm rot="10800000">
            <a:off x="5666281" y="-1"/>
            <a:ext cx="379126" cy="6428510"/>
          </a:xfrm>
          <a:prstGeom prst="rect">
            <a:avLst/>
          </a:prstGeom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276DDFF4-12AE-C943-9D36-0793CFDC9F04}"/>
              </a:ext>
            </a:extLst>
          </p:cNvPr>
          <p:cNvSpPr txBox="1"/>
          <p:nvPr/>
        </p:nvSpPr>
        <p:spPr>
          <a:xfrm flipH="1">
            <a:off x="-574766" y="310896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2A8768D-4CBD-EF4E-A859-A1F84AC2B03D}"/>
              </a:ext>
            </a:extLst>
          </p:cNvPr>
          <p:cNvSpPr txBox="1"/>
          <p:nvPr/>
        </p:nvSpPr>
        <p:spPr>
          <a:xfrm flipH="1">
            <a:off x="13258800" y="363147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9CC81DC-BB78-DA4D-8165-16653F987E0D}"/>
              </a:ext>
            </a:extLst>
          </p:cNvPr>
          <p:cNvSpPr txBox="1"/>
          <p:nvPr/>
        </p:nvSpPr>
        <p:spPr>
          <a:xfrm flipH="1">
            <a:off x="12801600" y="233825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A32E2C9-51A7-1145-AC90-C7CAC194F0CC}"/>
              </a:ext>
            </a:extLst>
          </p:cNvPr>
          <p:cNvSpPr txBox="1"/>
          <p:nvPr/>
        </p:nvSpPr>
        <p:spPr>
          <a:xfrm flipH="1">
            <a:off x="12644846" y="4885509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718490AA-54A2-EB41-B90F-B195EF71920B}"/>
              </a:ext>
            </a:extLst>
          </p:cNvPr>
          <p:cNvSpPr txBox="1"/>
          <p:nvPr/>
        </p:nvSpPr>
        <p:spPr>
          <a:xfrm flipH="1">
            <a:off x="6635931" y="-37882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8" name="Rectangle 5">
            <a:extLst>
              <a:ext uri="{FF2B5EF4-FFF2-40B4-BE49-F238E27FC236}">
                <a16:creationId xmlns:a16="http://schemas.microsoft.com/office/drawing/2014/main" id="{638D7233-892E-7447-B7B3-3868D5332FBE}"/>
              </a:ext>
            </a:extLst>
          </p:cNvPr>
          <p:cNvSpPr/>
          <p:nvPr/>
        </p:nvSpPr>
        <p:spPr>
          <a:xfrm>
            <a:off x="-11016" y="387626"/>
            <a:ext cx="159025" cy="6619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2B8DAFFD-78F6-7C40-9DD4-E91B1366AA65}"/>
              </a:ext>
            </a:extLst>
          </p:cNvPr>
          <p:cNvSpPr/>
          <p:nvPr/>
        </p:nvSpPr>
        <p:spPr>
          <a:xfrm>
            <a:off x="7315233" y="6555590"/>
            <a:ext cx="6102096" cy="18763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567339">
              <a:lnSpc>
                <a:spcPct val="90000"/>
              </a:lnSpc>
              <a:defRPr/>
            </a:pPr>
            <a:r>
              <a:rPr lang="it-IT" sz="650" b="0" i="0" strike="noStrike" cap="none" spc="0" baseline="0" dirty="0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1. MZA </a:t>
            </a:r>
            <a:r>
              <a:rPr lang="it-IT" sz="650" b="0" i="0" strike="noStrike" cap="none" spc="0" baseline="0" dirty="0" err="1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Telecoms</a:t>
            </a:r>
            <a:r>
              <a:rPr lang="it-IT" sz="650" b="0" i="0" strike="noStrike" cap="none" spc="0" baseline="0" dirty="0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 &amp; IT Analyst: World </a:t>
            </a:r>
            <a:r>
              <a:rPr lang="it-IT" sz="650" b="0" i="0" strike="noStrike" cap="none" spc="0" baseline="0" dirty="0" err="1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Hosted</a:t>
            </a:r>
            <a:r>
              <a:rPr lang="it-IT" sz="650" b="0" i="0" strike="noStrike" cap="none" spc="0" baseline="0" dirty="0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/</a:t>
            </a:r>
            <a:r>
              <a:rPr lang="it-IT" sz="650" b="0" i="0" strike="noStrike" cap="none" spc="0" baseline="0" dirty="0" err="1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650" b="0" i="0" strike="noStrike" cap="none" spc="0" baseline="0" dirty="0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 Business </a:t>
            </a:r>
            <a:r>
              <a:rPr lang="it-IT" sz="650" b="0" i="0" strike="noStrike" cap="none" spc="0" baseline="0" dirty="0" err="1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Telephony</a:t>
            </a:r>
            <a:r>
              <a:rPr lang="it-IT" sz="650" b="0" i="0" strike="noStrike" cap="none" spc="0" baseline="0" dirty="0">
                <a:solidFill>
                  <a:srgbClr val="575759">
                    <a:alpha val="80000"/>
                  </a:srgbClr>
                </a:solidFill>
                <a:effectLst/>
                <a:latin typeface="Verdana" charset="0"/>
                <a:ea typeface="Verdana" charset="0"/>
                <a:cs typeface="Verdana" charset="0"/>
              </a:rPr>
              <a:t> Market, novembre 2018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BB37DC55-97DD-E148-B9AB-3E755AC96F14}"/>
              </a:ext>
            </a:extLst>
          </p:cNvPr>
          <p:cNvSpPr/>
          <p:nvPr/>
        </p:nvSpPr>
        <p:spPr>
          <a:xfrm>
            <a:off x="6315797" y="2769977"/>
            <a:ext cx="3380083" cy="283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14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Avaya </a:t>
            </a:r>
            <a:r>
              <a:rPr lang="it-IT" sz="1400" b="1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4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Office: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6D57527F-A393-0040-94D0-6965F9FB979E}"/>
              </a:ext>
            </a:extLst>
          </p:cNvPr>
          <p:cNvSpPr txBox="1"/>
          <p:nvPr/>
        </p:nvSpPr>
        <p:spPr>
          <a:xfrm flipH="1">
            <a:off x="6389649" y="-32338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9E947E9F-883D-B948-9C22-FD992517C583}"/>
              </a:ext>
            </a:extLst>
          </p:cNvPr>
          <p:cNvSpPr txBox="1"/>
          <p:nvPr/>
        </p:nvSpPr>
        <p:spPr>
          <a:xfrm flipH="1">
            <a:off x="12244039" y="3523785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244336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>
            <a:extLst>
              <a:ext uri="{FF2B5EF4-FFF2-40B4-BE49-F238E27FC236}">
                <a16:creationId xmlns:a16="http://schemas.microsoft.com/office/drawing/2014/main" id="{1F2A413C-2B35-F448-BD60-B7C2F3694C0B}"/>
              </a:ext>
            </a:extLst>
          </p:cNvPr>
          <p:cNvSpPr txBox="1"/>
          <p:nvPr/>
        </p:nvSpPr>
        <p:spPr>
          <a:xfrm>
            <a:off x="420751" y="365049"/>
            <a:ext cx="11243816" cy="808167"/>
          </a:xfrm>
          <a:prstGeom prst="rect">
            <a:avLst/>
          </a:prstGeom>
        </p:spPr>
        <p:txBody>
          <a:bodyPr/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latin typeface="Times New Roman Bold" charset="0"/>
                <a:ea typeface="+mj-ea"/>
                <a:cs typeface="+mj-cs"/>
              </a:defRPr>
            </a:lvl1pPr>
          </a:lstStyle>
          <a:p>
            <a:r>
              <a:rPr lang="it-IT" sz="2400" b="1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Guida di Riferimento Rapido alle Vendite di Avaya </a:t>
            </a:r>
            <a:r>
              <a:rPr lang="it-IT" sz="2400" b="1" i="0" strike="noStrike" cap="none" spc="0" baseline="0" dirty="0" err="1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2400" b="1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3C14DAC-1292-6D44-9D55-53D5FB4ED94D}"/>
              </a:ext>
            </a:extLst>
          </p:cNvPr>
          <p:cNvSpPr txBox="1"/>
          <p:nvPr/>
        </p:nvSpPr>
        <p:spPr>
          <a:xfrm flipH="1">
            <a:off x="105103" y="60960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6DDA5A3-BFDB-4B48-B1E9-67268E782200}"/>
              </a:ext>
            </a:extLst>
          </p:cNvPr>
          <p:cNvSpPr txBox="1"/>
          <p:nvPr/>
        </p:nvSpPr>
        <p:spPr>
          <a:xfrm flipH="1">
            <a:off x="126124" y="68317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2A8768D-4CBD-EF4E-A859-A1F84AC2B03D}"/>
              </a:ext>
            </a:extLst>
          </p:cNvPr>
          <p:cNvSpPr txBox="1"/>
          <p:nvPr/>
        </p:nvSpPr>
        <p:spPr>
          <a:xfrm flipH="1">
            <a:off x="13258800" y="363147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30E4EF25-BC50-074C-90A8-4D3E40CCCEA5}"/>
              </a:ext>
            </a:extLst>
          </p:cNvPr>
          <p:cNvSpPr/>
          <p:nvPr/>
        </p:nvSpPr>
        <p:spPr>
          <a:xfrm>
            <a:off x="-11016" y="387627"/>
            <a:ext cx="169816" cy="359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CCA567C-CAF9-9740-92E5-E68F1E78641B}"/>
              </a:ext>
            </a:extLst>
          </p:cNvPr>
          <p:cNvSpPr txBox="1"/>
          <p:nvPr/>
        </p:nvSpPr>
        <p:spPr>
          <a:xfrm flipH="1">
            <a:off x="-457200" y="399723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grpSp>
        <p:nvGrpSpPr>
          <p:cNvPr id="50" name="Grupo 49">
            <a:extLst>
              <a:ext uri="{FF2B5EF4-FFF2-40B4-BE49-F238E27FC236}">
                <a16:creationId xmlns:a16="http://schemas.microsoft.com/office/drawing/2014/main" id="{F15A5256-AE30-A84D-A7F4-BEF836693CF9}"/>
              </a:ext>
            </a:extLst>
          </p:cNvPr>
          <p:cNvGrpSpPr/>
          <p:nvPr/>
        </p:nvGrpSpPr>
        <p:grpSpPr>
          <a:xfrm>
            <a:off x="420752" y="1166008"/>
            <a:ext cx="11350497" cy="5064975"/>
            <a:chOff x="458326" y="1166008"/>
            <a:chExt cx="12003640" cy="5064975"/>
          </a:xfrm>
        </p:grpSpPr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16E90D0D-6144-9540-9013-F0F56A7ABB0B}"/>
                </a:ext>
              </a:extLst>
            </p:cNvPr>
            <p:cNvSpPr/>
            <p:nvPr/>
          </p:nvSpPr>
          <p:spPr>
            <a:xfrm>
              <a:off x="458326" y="1166008"/>
              <a:ext cx="2951080" cy="5064975"/>
            </a:xfrm>
            <a:prstGeom prst="rect">
              <a:avLst/>
            </a:prstGeom>
            <a:solidFill>
              <a:srgbClr val="00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80AB211E-6E4B-CE43-82AB-E4E45E439B08}"/>
                </a:ext>
              </a:extLst>
            </p:cNvPr>
            <p:cNvSpPr/>
            <p:nvPr/>
          </p:nvSpPr>
          <p:spPr>
            <a:xfrm>
              <a:off x="3475846" y="1166008"/>
              <a:ext cx="2951080" cy="5064975"/>
            </a:xfrm>
            <a:prstGeom prst="rect">
              <a:avLst/>
            </a:prstGeom>
            <a:solidFill>
              <a:srgbClr val="00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8" name="Rectángulo 47">
              <a:extLst>
                <a:ext uri="{FF2B5EF4-FFF2-40B4-BE49-F238E27FC236}">
                  <a16:creationId xmlns:a16="http://schemas.microsoft.com/office/drawing/2014/main" id="{64A2C563-722B-5E44-B1C3-2806620D9478}"/>
                </a:ext>
              </a:extLst>
            </p:cNvPr>
            <p:cNvSpPr/>
            <p:nvPr/>
          </p:nvSpPr>
          <p:spPr>
            <a:xfrm>
              <a:off x="6493366" y="1166008"/>
              <a:ext cx="2951080" cy="5064975"/>
            </a:xfrm>
            <a:prstGeom prst="rect">
              <a:avLst/>
            </a:prstGeom>
            <a:solidFill>
              <a:srgbClr val="00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9" name="Rectángulo 48">
              <a:extLst>
                <a:ext uri="{FF2B5EF4-FFF2-40B4-BE49-F238E27FC236}">
                  <a16:creationId xmlns:a16="http://schemas.microsoft.com/office/drawing/2014/main" id="{1B2C6910-DF7B-7848-9CCE-0C3B3948F22B}"/>
                </a:ext>
              </a:extLst>
            </p:cNvPr>
            <p:cNvSpPr/>
            <p:nvPr/>
          </p:nvSpPr>
          <p:spPr>
            <a:xfrm>
              <a:off x="9510886" y="1166008"/>
              <a:ext cx="2951080" cy="5064975"/>
            </a:xfrm>
            <a:prstGeom prst="rect">
              <a:avLst/>
            </a:prstGeom>
            <a:solidFill>
              <a:srgbClr val="00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45" name="Rectángulo 44">
            <a:extLst>
              <a:ext uri="{FF2B5EF4-FFF2-40B4-BE49-F238E27FC236}">
                <a16:creationId xmlns:a16="http://schemas.microsoft.com/office/drawing/2014/main" id="{53153B24-928F-AF40-8F1A-68365421E2E5}"/>
              </a:ext>
            </a:extLst>
          </p:cNvPr>
          <p:cNvSpPr/>
          <p:nvPr/>
        </p:nvSpPr>
        <p:spPr>
          <a:xfrm>
            <a:off x="423714" y="1895849"/>
            <a:ext cx="272932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Avaya </a:t>
            </a:r>
            <a:r>
              <a:rPr lang="it-IT" sz="110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 è una soluzione </a:t>
            </a:r>
            <a:r>
              <a:rPr lang="it-IT" sz="110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pubblica che conferisce all’utente il pieno controllo delle comunicazioni e lo rende capace di offrire un’esperienza di comunicazione unificata intuitiva da usare e accessibile dalla maggior parte dei telefoni, </a:t>
            </a:r>
            <a:br>
              <a:rPr sz="1100" dirty="0"/>
            </a:b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browser o dispositivi mobili.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Da un'unica applicazione UC, puoi chattare con i colleghi, effettuare e ricevere chiamate, pianificare e partecipare alle riunioni, collaborare condividendo lo schermo e mantenere il tuo team concentrato grazie alla condivisione dei file, alla gestione delle attività e alle stanze virtuali che i membri del team possono condividere per rimanere aggiornati e connessi.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DC4B3DAA-8689-B04C-A3F6-39546D93FF22}"/>
              </a:ext>
            </a:extLst>
          </p:cNvPr>
          <p:cNvSpPr txBox="1"/>
          <p:nvPr/>
        </p:nvSpPr>
        <p:spPr>
          <a:xfrm flipH="1">
            <a:off x="-431074" y="389273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3E8D1402-2996-E541-9483-1D2134CF47D8}"/>
              </a:ext>
            </a:extLst>
          </p:cNvPr>
          <p:cNvSpPr/>
          <p:nvPr/>
        </p:nvSpPr>
        <p:spPr>
          <a:xfrm>
            <a:off x="6109064" y="1895849"/>
            <a:ext cx="2697999" cy="4240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Bassa produttività dei dipendenti, soprattutto per gli addetti da remoto o in mobilità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Processo decisionale lento e mancanza di collaborazione </a:t>
            </a:r>
            <a:b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tra i membri del team sparsi sul territorio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Molteplici applicazioni, difficili da usare e supportare, che </a:t>
            </a:r>
            <a:b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non forniscono alcuna integrazione tra loro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Incapacità di richiamare comunicazioni e collaborazioni dalle applicazioni che i dipendenti utilizzano </a:t>
            </a:r>
            <a:b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ogni giorno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Mancanza di messaggi permanenti che consentano agli utenti / ai team di collaborare / condividere contenuti attraverso diversi fusi orari e diversi tipi di canali</a:t>
            </a: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77DA0C8D-5E8B-6547-9D47-BEABBAE03473}"/>
              </a:ext>
            </a:extLst>
          </p:cNvPr>
          <p:cNvSpPr/>
          <p:nvPr/>
        </p:nvSpPr>
        <p:spPr>
          <a:xfrm>
            <a:off x="8956766" y="1895849"/>
            <a:ext cx="2688153" cy="4240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Un'unica </a:t>
            </a:r>
            <a:r>
              <a:rPr lang="it-IT" sz="1100" b="0" i="0" strike="noStrike" cap="none" spc="-3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app</a:t>
            </a: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con accesso </a:t>
            </a:r>
            <a:r>
              <a:rPr lang="it-IT" sz="1100" b="0" i="0" strike="noStrike" cap="none" spc="-3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one</a:t>
            </a: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1100" b="0" i="0" strike="noStrike" cap="none" spc="-3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touch</a:t>
            </a: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a riunioni, chiamate</a:t>
            </a:r>
            <a:b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e messaggi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Un numero unico per voce </a:t>
            </a:r>
            <a:br>
              <a:rPr sz="1100" dirty="0"/>
            </a:b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e FAX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Collaborazione video HD su Web integrata, inclusa la condivisione dello schermo, per un massimo di 200 utenti (conferenze audio fino a 1.000 utenti)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Possibilità di integrare applicazioni desktop, </a:t>
            </a:r>
            <a:r>
              <a:rPr lang="it-IT" sz="1100" b="0" i="0" strike="noStrike" cap="none" spc="-3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app</a:t>
            </a: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di gestione del flusso di lavoro e CRM che creano un'esperienza </a:t>
            </a:r>
            <a:b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di comunicazione senza interruzioni eliminando la necessità di passare da un'applicazione all'altra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Messaggistica multimediale permanente e sempre attiva </a:t>
            </a:r>
            <a:b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che supporta conversazioni </a:t>
            </a:r>
            <a:b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00" b="0" i="0" strike="noStrike" cap="none" spc="-3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1 a 1 o multiutente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6073D233-CAFA-E740-9119-B6058FDF4D70}"/>
              </a:ext>
            </a:extLst>
          </p:cNvPr>
          <p:cNvSpPr/>
          <p:nvPr/>
        </p:nvSpPr>
        <p:spPr>
          <a:xfrm>
            <a:off x="3270628" y="1895849"/>
            <a:ext cx="271210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Avaya </a:t>
            </a:r>
            <a:r>
              <a:rPr lang="it-IT" sz="110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0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 è stato lanciato negli Stati Uniti, in Australia, Canada, Regno Unito, Francia, Irlanda ed Olanda. A breve disponibile anche in Italia, Spagna, Belgio, Austria e Germania.</a:t>
            </a: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CFE4DE3A-EC9A-1A4D-BC74-553C88E3A74C}"/>
              </a:ext>
            </a:extLst>
          </p:cNvPr>
          <p:cNvSpPr/>
          <p:nvPr/>
        </p:nvSpPr>
        <p:spPr>
          <a:xfrm>
            <a:off x="406037" y="1296195"/>
            <a:ext cx="281807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6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Di cosa si tratta?</a:t>
            </a: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07B78738-055E-1C44-89D1-CBC448115357}"/>
              </a:ext>
            </a:extLst>
          </p:cNvPr>
          <p:cNvSpPr/>
          <p:nvPr/>
        </p:nvSpPr>
        <p:spPr>
          <a:xfrm>
            <a:off x="3266802" y="1296195"/>
            <a:ext cx="281807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600" b="1" i="0" strike="noStrike" cap="none" spc="0" baseline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Novità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C35FE9AA-4632-444F-BA56-C7003EB2C9A3}"/>
              </a:ext>
            </a:extLst>
          </p:cNvPr>
          <p:cNvSpPr/>
          <p:nvPr/>
        </p:nvSpPr>
        <p:spPr>
          <a:xfrm>
            <a:off x="6114592" y="1296195"/>
            <a:ext cx="281807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6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Punti critici del cliente</a:t>
            </a:r>
          </a:p>
        </p:txBody>
      </p:sp>
      <p:sp>
        <p:nvSpPr>
          <p:cNvPr id="69" name="Rectángulo 68">
            <a:extLst>
              <a:ext uri="{FF2B5EF4-FFF2-40B4-BE49-F238E27FC236}">
                <a16:creationId xmlns:a16="http://schemas.microsoft.com/office/drawing/2014/main" id="{1AC84323-38B9-CD46-9731-5AB14FBB774E}"/>
              </a:ext>
            </a:extLst>
          </p:cNvPr>
          <p:cNvSpPr/>
          <p:nvPr/>
        </p:nvSpPr>
        <p:spPr>
          <a:xfrm>
            <a:off x="8970476" y="1296195"/>
            <a:ext cx="281807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6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Vantaggi e funzionalità principali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91AA8963-C0B0-D848-8DE8-EBCC90A3EF55}"/>
              </a:ext>
            </a:extLst>
          </p:cNvPr>
          <p:cNvSpPr txBox="1"/>
          <p:nvPr/>
        </p:nvSpPr>
        <p:spPr>
          <a:xfrm flipH="1">
            <a:off x="12644846" y="257338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FD02035B-0704-5944-B231-DFD6F1071400}"/>
              </a:ext>
            </a:extLst>
          </p:cNvPr>
          <p:cNvSpPr txBox="1"/>
          <p:nvPr/>
        </p:nvSpPr>
        <p:spPr>
          <a:xfrm flipH="1">
            <a:off x="12514217" y="220762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5" name="Rectángulo 38">
            <a:extLst>
              <a:ext uri="{FF2B5EF4-FFF2-40B4-BE49-F238E27FC236}">
                <a16:creationId xmlns:a16="http://schemas.microsoft.com/office/drawing/2014/main" id="{DAF794ED-E259-EB44-B930-C59EFD69E87D}"/>
              </a:ext>
            </a:extLst>
          </p:cNvPr>
          <p:cNvSpPr/>
          <p:nvPr/>
        </p:nvSpPr>
        <p:spPr>
          <a:xfrm>
            <a:off x="7315233" y="6555590"/>
            <a:ext cx="6102096" cy="18763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567339">
              <a:lnSpc>
                <a:spcPct val="90000"/>
              </a:lnSpc>
              <a:defRPr/>
            </a:pP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2. HIS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Markit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Unified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Communication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Strategies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 and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Vendor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 Leadership, 21 marzo 2018 </a:t>
            </a:r>
          </a:p>
        </p:txBody>
      </p:sp>
    </p:spTree>
    <p:extLst>
      <p:ext uri="{BB962C8B-B14F-4D97-AF65-F5344CB8AC3E}">
        <p14:creationId xmlns:p14="http://schemas.microsoft.com/office/powerpoint/2010/main" val="120977064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E3C14DAC-1292-6D44-9D55-53D5FB4ED94D}"/>
              </a:ext>
            </a:extLst>
          </p:cNvPr>
          <p:cNvSpPr txBox="1"/>
          <p:nvPr/>
        </p:nvSpPr>
        <p:spPr>
          <a:xfrm flipH="1">
            <a:off x="105103" y="609600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6DDA5A3-BFDB-4B48-B1E9-67268E782200}"/>
              </a:ext>
            </a:extLst>
          </p:cNvPr>
          <p:cNvSpPr txBox="1"/>
          <p:nvPr/>
        </p:nvSpPr>
        <p:spPr>
          <a:xfrm flipH="1">
            <a:off x="126124" y="683172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F2A8768D-4CBD-EF4E-A859-A1F84AC2B03D}"/>
              </a:ext>
            </a:extLst>
          </p:cNvPr>
          <p:cNvSpPr txBox="1"/>
          <p:nvPr/>
        </p:nvSpPr>
        <p:spPr>
          <a:xfrm flipH="1">
            <a:off x="13258800" y="363147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CCA567C-CAF9-9740-92E5-E68F1E78641B}"/>
              </a:ext>
            </a:extLst>
          </p:cNvPr>
          <p:cNvSpPr txBox="1"/>
          <p:nvPr/>
        </p:nvSpPr>
        <p:spPr>
          <a:xfrm flipH="1">
            <a:off x="-457200" y="3997234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grpSp>
        <p:nvGrpSpPr>
          <p:cNvPr id="50" name="Grupo 49">
            <a:extLst>
              <a:ext uri="{FF2B5EF4-FFF2-40B4-BE49-F238E27FC236}">
                <a16:creationId xmlns:a16="http://schemas.microsoft.com/office/drawing/2014/main" id="{F15A5256-AE30-A84D-A7F4-BEF836693CF9}"/>
              </a:ext>
            </a:extLst>
          </p:cNvPr>
          <p:cNvGrpSpPr/>
          <p:nvPr/>
        </p:nvGrpSpPr>
        <p:grpSpPr>
          <a:xfrm>
            <a:off x="420752" y="1166008"/>
            <a:ext cx="11350497" cy="5064975"/>
            <a:chOff x="458326" y="1166008"/>
            <a:chExt cx="8986120" cy="5064975"/>
          </a:xfrm>
        </p:grpSpPr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16E90D0D-6144-9540-9013-F0F56A7ABB0B}"/>
                </a:ext>
              </a:extLst>
            </p:cNvPr>
            <p:cNvSpPr/>
            <p:nvPr/>
          </p:nvSpPr>
          <p:spPr>
            <a:xfrm>
              <a:off x="458326" y="1166008"/>
              <a:ext cx="2951080" cy="5064975"/>
            </a:xfrm>
            <a:prstGeom prst="rect">
              <a:avLst/>
            </a:prstGeom>
            <a:solidFill>
              <a:srgbClr val="00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80AB211E-6E4B-CE43-82AB-E4E45E439B08}"/>
                </a:ext>
              </a:extLst>
            </p:cNvPr>
            <p:cNvSpPr/>
            <p:nvPr/>
          </p:nvSpPr>
          <p:spPr>
            <a:xfrm>
              <a:off x="3475846" y="1166008"/>
              <a:ext cx="2951080" cy="5064975"/>
            </a:xfrm>
            <a:prstGeom prst="rect">
              <a:avLst/>
            </a:prstGeom>
            <a:solidFill>
              <a:srgbClr val="00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8" name="Rectángulo 47">
              <a:extLst>
                <a:ext uri="{FF2B5EF4-FFF2-40B4-BE49-F238E27FC236}">
                  <a16:creationId xmlns:a16="http://schemas.microsoft.com/office/drawing/2014/main" id="{64A2C563-722B-5E44-B1C3-2806620D9478}"/>
                </a:ext>
              </a:extLst>
            </p:cNvPr>
            <p:cNvSpPr/>
            <p:nvPr/>
          </p:nvSpPr>
          <p:spPr>
            <a:xfrm>
              <a:off x="6493366" y="1166008"/>
              <a:ext cx="2951080" cy="5064975"/>
            </a:xfrm>
            <a:prstGeom prst="rect">
              <a:avLst/>
            </a:prstGeom>
            <a:solidFill>
              <a:srgbClr val="004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  <p:sp>
        <p:nvSpPr>
          <p:cNvPr id="45" name="Rectángulo 44">
            <a:extLst>
              <a:ext uri="{FF2B5EF4-FFF2-40B4-BE49-F238E27FC236}">
                <a16:creationId xmlns:a16="http://schemas.microsoft.com/office/drawing/2014/main" id="{53153B24-928F-AF40-8F1A-68365421E2E5}"/>
              </a:ext>
            </a:extLst>
          </p:cNvPr>
          <p:cNvSpPr/>
          <p:nvPr/>
        </p:nvSpPr>
        <p:spPr>
          <a:xfrm>
            <a:off x="432200" y="1895849"/>
            <a:ext cx="361020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50">
              <a:spcAft>
                <a:spcPts val="600"/>
              </a:spcAft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Attenzione all'esperienza dell'utente, </a:t>
            </a:r>
            <a:b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ai vantaggi del </a:t>
            </a: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pubblico e alla convenienza dei costi di una soluzione integrata.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App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unica con accesso intuitivo </a:t>
            </a: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one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touch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a chiamate, messaggistica, conferenze audio e video, collaborazione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Direttamente dal </a:t>
            </a: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pubblico, fornisce un vero modello OPEX con upgrade e patch inclusi. Ottieni la flessibilità, la sicurezza e l’affidabilità delle soluzioni </a:t>
            </a: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pubbliche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Un’unica soluzione a costi contenuti che risponde alle esigenze aziendali e offre una facile adozione e manutenzione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DC4B3DAA-8689-B04C-A3F6-39546D93FF22}"/>
              </a:ext>
            </a:extLst>
          </p:cNvPr>
          <p:cNvSpPr txBox="1"/>
          <p:nvPr/>
        </p:nvSpPr>
        <p:spPr>
          <a:xfrm flipH="1">
            <a:off x="-431074" y="3892731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3E8D1402-2996-E541-9483-1D2134CF47D8}"/>
              </a:ext>
            </a:extLst>
          </p:cNvPr>
          <p:cNvSpPr/>
          <p:nvPr/>
        </p:nvSpPr>
        <p:spPr>
          <a:xfrm>
            <a:off x="8080005" y="1895849"/>
            <a:ext cx="3584561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Il miglioramento della produttività dei dipendenti e dei tempi di risposta sono </a:t>
            </a:r>
            <a:b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i due motivi principali per cui le aziende adottano le UC. 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Con Avaya </a:t>
            </a: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 hai il pieno controllo e sei in grado di offrire di un’esperienza UC intuitiva e accessibile dalla maggior parte dei telefoni, browser o dispositivi mobili.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Da un'unica interfaccia, puoi chattare con i colleghi, effettuare e ricevere chiamate, pianificare e partecipare alle riunioni, collaborare condividendo lo schermo e mantenere il tuo team sul pezzo grazie alla condivisione dei file, alla gestione delle attività e alle stanze virtuali che i membri del team possono condividere </a:t>
            </a:r>
            <a:b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per rimanere aggiornati e connessi.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Tutto questo da una soluzione </a:t>
            </a:r>
            <a:r>
              <a:rPr lang="it-IT" sz="1150" b="0" i="0" strike="noStrike" cap="none" spc="0" baseline="0" dirty="0" err="1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 pubblica facile da adottare e mantenere, supportata dal team di servizi pluripremiato di Avaya.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6073D233-CAFA-E740-9119-B6058FDF4D70}"/>
              </a:ext>
            </a:extLst>
          </p:cNvPr>
          <p:cNvSpPr/>
          <p:nvPr/>
        </p:nvSpPr>
        <p:spPr>
          <a:xfrm>
            <a:off x="4245709" y="1895849"/>
            <a:ext cx="35242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Stai cercando un modo per migliorare </a:t>
            </a:r>
            <a:b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la produttività / il tempo di risposta </a:t>
            </a:r>
            <a:b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dei dipendenti?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Quali servizi di conferenza utilizzi oggi?  Li trovi economicamente vantaggiosi?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Trovi che le attuali soluzioni di comunicazione siano difficili da usare? Forniscono una serie completa di funzionalità di messaggistica, chiamata, conferenza e collaborazione? </a:t>
            </a:r>
            <a:b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</a:b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Sono integrate?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Le soluzioni attualmente adottate dalla tua azienda sono gravose in termini di manutenzione, patch e sicurezza?</a:t>
            </a:r>
          </a:p>
          <a:p>
            <a:pPr marL="285750" indent="-212400">
              <a:spcAft>
                <a:spcPts val="600"/>
              </a:spcAft>
              <a:buFont typeface="Wingdings" pitchFamily="2" charset="2"/>
              <a:buChar char="§"/>
            </a:pPr>
            <a:r>
              <a:rPr lang="it-IT" sz="1150" b="0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La tua attuale soluzione UC soddisfa le tue esigenze di scalabilità?</a:t>
            </a: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CFE4DE3A-EC9A-1A4D-BC74-553C88E3A74C}"/>
              </a:ext>
            </a:extLst>
          </p:cNvPr>
          <p:cNvSpPr/>
          <p:nvPr/>
        </p:nvSpPr>
        <p:spPr>
          <a:xfrm>
            <a:off x="456486" y="1372633"/>
            <a:ext cx="3683858" cy="338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800" b="1" i="0" strike="noStrike" cap="none" spc="0" baseline="0" dirty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Posizionamento</a:t>
            </a: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07B78738-055E-1C44-89D1-CBC448115357}"/>
              </a:ext>
            </a:extLst>
          </p:cNvPr>
          <p:cNvSpPr/>
          <p:nvPr/>
        </p:nvSpPr>
        <p:spPr>
          <a:xfrm>
            <a:off x="4230360" y="1372633"/>
            <a:ext cx="3731279" cy="338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800" b="1" i="0" strike="noStrike" cap="none" spc="0" baseline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Spunti di conversazione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91AA8963-C0B0-D848-8DE8-EBCC90A3EF55}"/>
              </a:ext>
            </a:extLst>
          </p:cNvPr>
          <p:cNvSpPr txBox="1"/>
          <p:nvPr/>
        </p:nvSpPr>
        <p:spPr>
          <a:xfrm flipH="1">
            <a:off x="12644846" y="257338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FD02035B-0704-5944-B231-DFD6F1071400}"/>
              </a:ext>
            </a:extLst>
          </p:cNvPr>
          <p:cNvSpPr txBox="1"/>
          <p:nvPr/>
        </p:nvSpPr>
        <p:spPr>
          <a:xfrm flipH="1">
            <a:off x="12514217" y="220762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755E4C29-3EB3-9445-A9DD-E344AB251134}"/>
              </a:ext>
            </a:extLst>
          </p:cNvPr>
          <p:cNvSpPr/>
          <p:nvPr/>
        </p:nvSpPr>
        <p:spPr>
          <a:xfrm>
            <a:off x="8044714" y="1372633"/>
            <a:ext cx="3731279" cy="338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1800" b="1" i="0" strike="noStrike" cap="none" spc="0" baseline="0">
                <a:solidFill>
                  <a:srgbClr val="FFFFFF"/>
                </a:solidFill>
                <a:effectLst/>
                <a:latin typeface="Verdana" charset="0"/>
                <a:ea typeface="Verdana" charset="0"/>
                <a:cs typeface="Verdana" charset="0"/>
              </a:rPr>
              <a:t>Discorso introduttivo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D6376F7-669D-0743-A6F6-827B4282ED65}"/>
              </a:ext>
            </a:extLst>
          </p:cNvPr>
          <p:cNvSpPr txBox="1"/>
          <p:nvPr/>
        </p:nvSpPr>
        <p:spPr>
          <a:xfrm flipH="1">
            <a:off x="10370634" y="7248293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s-CO"/>
          </a:p>
        </p:txBody>
      </p:sp>
      <p:sp>
        <p:nvSpPr>
          <p:cNvPr id="23" name="Title 8">
            <a:extLst>
              <a:ext uri="{FF2B5EF4-FFF2-40B4-BE49-F238E27FC236}">
                <a16:creationId xmlns:a16="http://schemas.microsoft.com/office/drawing/2014/main" id="{7F474D08-4DA9-5641-B2B9-34BD97292D12}"/>
              </a:ext>
            </a:extLst>
          </p:cNvPr>
          <p:cNvSpPr txBox="1"/>
          <p:nvPr/>
        </p:nvSpPr>
        <p:spPr>
          <a:xfrm>
            <a:off x="420751" y="365049"/>
            <a:ext cx="11243816" cy="808167"/>
          </a:xfrm>
          <a:prstGeom prst="rect">
            <a:avLst/>
          </a:prstGeom>
        </p:spPr>
        <p:txBody>
          <a:bodyPr/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latin typeface="Times New Roman Bold" charset="0"/>
                <a:ea typeface="+mj-ea"/>
                <a:cs typeface="+mj-cs"/>
              </a:defRPr>
            </a:lvl1pPr>
          </a:lstStyle>
          <a:p>
            <a:r>
              <a:rPr lang="it-IT" sz="2400" b="1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Guida di Riferimento Rapido alle Vendite di Avaya </a:t>
            </a:r>
            <a:r>
              <a:rPr lang="it-IT" sz="2400" b="1" i="0" strike="noStrike" cap="none" spc="0" baseline="0" dirty="0" err="1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Cloud</a:t>
            </a:r>
            <a:r>
              <a:rPr lang="it-IT" sz="2400" b="1" i="0" strike="noStrike" cap="none" spc="0" baseline="0" dirty="0">
                <a:solidFill>
                  <a:srgbClr val="000000"/>
                </a:solidFill>
                <a:effectLst/>
                <a:latin typeface="Verdana" charset="0"/>
                <a:ea typeface="Verdana" charset="0"/>
                <a:cs typeface="Verdana" charset="0"/>
              </a:rPr>
              <a:t> Office</a:t>
            </a: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6E7D7405-9344-5B41-880D-67BBBCF37A19}"/>
              </a:ext>
            </a:extLst>
          </p:cNvPr>
          <p:cNvSpPr/>
          <p:nvPr/>
        </p:nvSpPr>
        <p:spPr>
          <a:xfrm>
            <a:off x="-11016" y="387627"/>
            <a:ext cx="169816" cy="3595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ángulo 38">
            <a:extLst>
              <a:ext uri="{FF2B5EF4-FFF2-40B4-BE49-F238E27FC236}">
                <a16:creationId xmlns:a16="http://schemas.microsoft.com/office/drawing/2014/main" id="{A5E994C5-9596-3D42-A13A-277F356C4DE4}"/>
              </a:ext>
            </a:extLst>
          </p:cNvPr>
          <p:cNvSpPr/>
          <p:nvPr/>
        </p:nvSpPr>
        <p:spPr>
          <a:xfrm>
            <a:off x="7315233" y="6555590"/>
            <a:ext cx="6102096" cy="18763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567339">
              <a:lnSpc>
                <a:spcPct val="90000"/>
              </a:lnSpc>
              <a:defRPr/>
            </a:pP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3.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CanAm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Research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: The State of Enterprise Communications: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Experiences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it-IT" sz="650" dirty="0" err="1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Matter</a:t>
            </a:r>
            <a:r>
              <a:rPr lang="it-IT" sz="650" dirty="0">
                <a:solidFill>
                  <a:srgbClr val="575759">
                    <a:alpha val="80000"/>
                  </a:srgbClr>
                </a:solidFill>
                <a:latin typeface="Verdana" charset="0"/>
                <a:ea typeface="Verdana" charset="0"/>
                <a:cs typeface="Verdana" charset="0"/>
              </a:rPr>
              <a:t>, dicembre 2019</a:t>
            </a:r>
          </a:p>
        </p:txBody>
      </p:sp>
    </p:spTree>
    <p:extLst>
      <p:ext uri="{BB962C8B-B14F-4D97-AF65-F5344CB8AC3E}">
        <p14:creationId xmlns:p14="http://schemas.microsoft.com/office/powerpoint/2010/main" val="407651946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19.04.30"/>
  <p:tag name="AS_TITLE" val="Aspose.Slides for Java"/>
  <p:tag name="AS_VERSION" val="19.4"/>
</p:tagLst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515151"/>
      </a:dk2>
      <a:lt2>
        <a:srgbClr val="F1F1F3"/>
      </a:lt2>
      <a:accent1>
        <a:srgbClr val="DA281C"/>
      </a:accent1>
      <a:accent2>
        <a:srgbClr val="EA6834"/>
      </a:accent2>
      <a:accent3>
        <a:srgbClr val="004E6C"/>
      </a:accent3>
      <a:accent4>
        <a:srgbClr val="1B77AF"/>
      </a:accent4>
      <a:accent5>
        <a:srgbClr val="0A8E9B"/>
      </a:accent5>
      <a:accent6>
        <a:srgbClr val="EA8C3F"/>
      </a:accent6>
      <a:hlink>
        <a:srgbClr val="0563C1"/>
      </a:hlink>
      <a:folHlink>
        <a:srgbClr val="954F72"/>
      </a:folHlink>
    </a:clrScheme>
    <a:fontScheme name="Custom 1">
      <a:majorFont>
        <a:latin typeface="Verdana"/>
        <a:ea typeface="Arial"/>
        <a:cs typeface="Arial"/>
      </a:majorFont>
      <a:minorFont>
        <a:latin typeface="Verdana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Avaya Corporate Powerpoint Template 7_2020" id="{60924CA1-2898-4B42-BE38-79921F511BAD}" vid="{D9B4247E-E602-9E4A-8D27-9924A4283B91}"/>
    </a:ext>
  </a:extLst>
</a:theme>
</file>

<file path=ppt/theme/theme2.xml><?xml version="1.0" encoding="utf-8"?>
<a:theme xmlns:a="http://schemas.openxmlformats.org/drawingml/2006/main" name="Master Slide for WHITE TEXT">
  <a:themeElements>
    <a:clrScheme name="Custom 2">
      <a:dk1>
        <a:srgbClr val="000000"/>
      </a:dk1>
      <a:lt1>
        <a:srgbClr val="FFFFFF"/>
      </a:lt1>
      <a:dk2>
        <a:srgbClr val="515151"/>
      </a:dk2>
      <a:lt2>
        <a:srgbClr val="F1F1F3"/>
      </a:lt2>
      <a:accent1>
        <a:srgbClr val="DA281C"/>
      </a:accent1>
      <a:accent2>
        <a:srgbClr val="EA6834"/>
      </a:accent2>
      <a:accent3>
        <a:srgbClr val="004E6C"/>
      </a:accent3>
      <a:accent4>
        <a:srgbClr val="1B77AF"/>
      </a:accent4>
      <a:accent5>
        <a:srgbClr val="0A8E9B"/>
      </a:accent5>
      <a:accent6>
        <a:srgbClr val="EA8C3F"/>
      </a:accent6>
      <a:hlink>
        <a:srgbClr val="0563C1"/>
      </a:hlink>
      <a:folHlink>
        <a:srgbClr val="954F72"/>
      </a:folHlink>
    </a:clrScheme>
    <a:fontScheme name="Custom 1">
      <a:majorFont>
        <a:latin typeface="Verdana"/>
        <a:ea typeface="Arial"/>
        <a:cs typeface="Arial"/>
      </a:majorFont>
      <a:minorFont>
        <a:latin typeface="Verdana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algn="l">
          <a:buFont typeface="Arial" panose="020B0604020202020204" pitchFamily="34" charset="0"/>
          <a:buChar char="•"/>
          <a:defRPr sz="2400" dirty="0" smtClean="0">
            <a:solidFill>
              <a:schemeClr val="tx2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vaya Corporate Powerpoint Template 7_2020" id="{60924CA1-2898-4B42-BE38-79921F511BAD}" vid="{9C03AE52-ACA1-D84E-9477-4D7CE47A73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E5C62A255767F48B0D490FFE597DE32" ma:contentTypeVersion="12" ma:contentTypeDescription="Creare un nuovo documento." ma:contentTypeScope="" ma:versionID="d3c8ac8420d8e99edb73184d79ca2be2">
  <xsd:schema xmlns:xsd="http://www.w3.org/2001/XMLSchema" xmlns:xs="http://www.w3.org/2001/XMLSchema" xmlns:p="http://schemas.microsoft.com/office/2006/metadata/properties" xmlns:ns2="0905709d-6079-4bcb-9fd2-abb7e695eae2" xmlns:ns3="469a9cbf-315c-40f5-9d11-21d5ea52a90a" targetNamespace="http://schemas.microsoft.com/office/2006/metadata/properties" ma:root="true" ma:fieldsID="7a337edd3b3e9a0ead845251819f6794" ns2:_="" ns3:_="">
    <xsd:import namespace="0905709d-6079-4bcb-9fd2-abb7e695eae2"/>
    <xsd:import namespace="469a9cbf-315c-40f5-9d11-21d5ea52a90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05709d-6079-4bcb-9fd2-abb7e695eae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9a9cbf-315c-40f5-9d11-21d5ea52a9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FD1E11-E850-4384-8B4B-7A89246FFF6B}"/>
</file>

<file path=customXml/itemProps2.xml><?xml version="1.0" encoding="utf-8"?>
<ds:datastoreItem xmlns:ds="http://schemas.openxmlformats.org/officeDocument/2006/customXml" ds:itemID="{B38620EF-D697-4448-9BFC-DFD80E81E408}"/>
</file>

<file path=customXml/itemProps3.xml><?xml version="1.0" encoding="utf-8"?>
<ds:datastoreItem xmlns:ds="http://schemas.openxmlformats.org/officeDocument/2006/customXml" ds:itemID="{59474ABC-3733-4A3C-BE45-109392417DC0}"/>
</file>

<file path=docProps/app.xml><?xml version="1.0" encoding="utf-8"?>
<Properties xmlns="http://schemas.openxmlformats.org/officeDocument/2006/extended-properties" xmlns:vt="http://schemas.openxmlformats.org/officeDocument/2006/docPropsVTypes">
  <Template>Avaya Corporate Powerpoint Template 7_2020 (4)</Template>
  <TotalTime>480</TotalTime>
  <Words>1083</Words>
  <Application>Microsoft Macintosh PowerPoint</Application>
  <PresentationFormat>Widescreen</PresentationFormat>
  <Paragraphs>60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Verdana</vt:lpstr>
      <vt:lpstr>Wingdings</vt:lpstr>
      <vt:lpstr>Office Theme</vt:lpstr>
      <vt:lpstr>Master Slide for WHITE TEXT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Brooke Knudtson</dc:creator>
  <cp:lastModifiedBy>Moreno, Daniella (Daniella) **CTR**</cp:lastModifiedBy>
  <cp:revision>47</cp:revision>
  <dcterms:created xsi:type="dcterms:W3CDTF">2020-07-10T19:58:06Z</dcterms:created>
  <dcterms:modified xsi:type="dcterms:W3CDTF">2020-11-03T17:49:25Z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0x010100EE5C62A255767F48B0D490FFE597DE32</vt:lpwstr>
  </property>
</Properties>
</file>