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DEF"/>
    <a:srgbClr val="25517B"/>
    <a:srgbClr val="2A2F30"/>
    <a:srgbClr val="00A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7" autoAdjust="0"/>
    <p:restoredTop sz="94660"/>
  </p:normalViewPr>
  <p:slideViewPr>
    <p:cSldViewPr snapToGrid="0">
      <p:cViewPr>
        <p:scale>
          <a:sx n="100" d="100"/>
          <a:sy n="100" d="100"/>
        </p:scale>
        <p:origin x="2166" y="-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67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499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55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60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5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4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30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09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8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126-73BE-418F-9CF1-88BB9973967C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2544-6AB6-470D-AA41-841BB807B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87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D94C4126-73BE-418F-9CF1-88BB9973967C}" type="datetimeFigureOut">
              <a:rPr lang="nl-NL" smtClean="0"/>
              <a:pPr/>
              <a:t>28-6-2021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B75B2544-6AB6-470D-AA41-841BB807B11D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663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70FDF0-9D10-4F57-B019-5977AB5B7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85" y="249469"/>
            <a:ext cx="941338" cy="41139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2A3F41D-7CB9-4FBD-A7FD-8029F41578E2}"/>
              </a:ext>
            </a:extLst>
          </p:cNvPr>
          <p:cNvSpPr/>
          <p:nvPr/>
        </p:nvSpPr>
        <p:spPr>
          <a:xfrm>
            <a:off x="0" y="899334"/>
            <a:ext cx="7559675" cy="2816324"/>
          </a:xfrm>
          <a:prstGeom prst="rect">
            <a:avLst/>
          </a:prstGeom>
          <a:solidFill>
            <a:srgbClr val="2551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B93B86-2BB8-4305-BC21-DEDDDDCAD124}"/>
              </a:ext>
            </a:extLst>
          </p:cNvPr>
          <p:cNvSpPr txBox="1"/>
          <p:nvPr/>
        </p:nvSpPr>
        <p:spPr>
          <a:xfrm>
            <a:off x="222606" y="933876"/>
            <a:ext cx="2755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Trabajo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distancia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nl-NL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3CA031-D855-4AEC-A863-9CB84218C1E9}"/>
              </a:ext>
            </a:extLst>
          </p:cNvPr>
          <p:cNvSpPr txBox="1"/>
          <p:nvPr/>
        </p:nvSpPr>
        <p:spPr>
          <a:xfrm>
            <a:off x="222605" y="1308645"/>
            <a:ext cx="6990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Trabajar desde casa se ha vuelto cada vez más importante, pero ¿está correctamente equipado y preparado para enfrentarse a las complicaciones que esto puede conllevar? Podemos ayudarle con la solución correcta para sus necesidades de trabajo a distancia, ya sean una simple configuración hasta una oficina ejecutiva en casa.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F7B69D-21A7-474E-A4EF-87140C068CA8}"/>
              </a:ext>
            </a:extLst>
          </p:cNvPr>
          <p:cNvSpPr/>
          <p:nvPr/>
        </p:nvSpPr>
        <p:spPr>
          <a:xfrm>
            <a:off x="346370" y="2337420"/>
            <a:ext cx="1577964" cy="1824740"/>
          </a:xfrm>
          <a:prstGeom prst="rect">
            <a:avLst/>
          </a:prstGeom>
          <a:solidFill>
            <a:srgbClr val="E8E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D19DC3-E809-40FA-A856-7A38D355F2D9}"/>
              </a:ext>
            </a:extLst>
          </p:cNvPr>
          <p:cNvSpPr/>
          <p:nvPr/>
        </p:nvSpPr>
        <p:spPr>
          <a:xfrm>
            <a:off x="2109360" y="2337420"/>
            <a:ext cx="1577964" cy="1842144"/>
          </a:xfrm>
          <a:prstGeom prst="rect">
            <a:avLst/>
          </a:prstGeom>
          <a:solidFill>
            <a:srgbClr val="E8E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E0EB3C-5C42-4BA0-9FAB-7FCC83E01D33}"/>
              </a:ext>
            </a:extLst>
          </p:cNvPr>
          <p:cNvSpPr/>
          <p:nvPr/>
        </p:nvSpPr>
        <p:spPr>
          <a:xfrm>
            <a:off x="3872350" y="2337420"/>
            <a:ext cx="1577964" cy="1824740"/>
          </a:xfrm>
          <a:prstGeom prst="rect">
            <a:avLst/>
          </a:prstGeom>
          <a:solidFill>
            <a:srgbClr val="E8E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29F852-C458-485C-BE95-6ADE4E56A8E8}"/>
              </a:ext>
            </a:extLst>
          </p:cNvPr>
          <p:cNvSpPr/>
          <p:nvPr/>
        </p:nvSpPr>
        <p:spPr>
          <a:xfrm>
            <a:off x="5635341" y="2337420"/>
            <a:ext cx="1577964" cy="1814447"/>
          </a:xfrm>
          <a:prstGeom prst="rect">
            <a:avLst/>
          </a:prstGeom>
          <a:solidFill>
            <a:srgbClr val="E8E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6B625-70DE-4395-AA63-5B4E82B7C0DA}"/>
              </a:ext>
            </a:extLst>
          </p:cNvPr>
          <p:cNvSpPr txBox="1"/>
          <p:nvPr/>
        </p:nvSpPr>
        <p:spPr>
          <a:xfrm>
            <a:off x="5635339" y="2394313"/>
            <a:ext cx="157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Detalles</a:t>
            </a:r>
            <a:r>
              <a:rPr lang="en-US" sz="12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finales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CA8AB8-56A4-497E-9F6D-A61C0C9A6EF1}"/>
              </a:ext>
            </a:extLst>
          </p:cNvPr>
          <p:cNvSpPr txBox="1"/>
          <p:nvPr/>
        </p:nvSpPr>
        <p:spPr>
          <a:xfrm>
            <a:off x="3873753" y="2394313"/>
            <a:ext cx="157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Usando</a:t>
            </a:r>
            <a:r>
              <a:rPr lang="en-US" sz="12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el </a:t>
            </a:r>
            <a:r>
              <a:rPr lang="en-US" sz="12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vídeo</a:t>
            </a:r>
            <a:endParaRPr lang="en-US" sz="1200" b="1" dirty="0">
              <a:solidFill>
                <a:srgbClr val="2A2F3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497BA2-747A-467F-BF72-7C6035F5C2E7}"/>
              </a:ext>
            </a:extLst>
          </p:cNvPr>
          <p:cNvSpPr txBox="1"/>
          <p:nvPr/>
        </p:nvSpPr>
        <p:spPr>
          <a:xfrm>
            <a:off x="2107955" y="2394313"/>
            <a:ext cx="1577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Soluciones</a:t>
            </a:r>
            <a:r>
              <a:rPr lang="nl-NL" sz="12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audio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503A49-4D21-4AEB-A399-63508A5EEC07}"/>
              </a:ext>
            </a:extLst>
          </p:cNvPr>
          <p:cNvSpPr txBox="1"/>
          <p:nvPr/>
        </p:nvSpPr>
        <p:spPr>
          <a:xfrm>
            <a:off x="346369" y="2394313"/>
            <a:ext cx="1577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sz="12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último</a:t>
            </a:r>
            <a:r>
              <a:rPr lang="en-US" sz="12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software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9A6FB0-3DF3-4BE9-A31B-F4FB58AA5EDF}"/>
              </a:ext>
            </a:extLst>
          </p:cNvPr>
          <p:cNvSpPr txBox="1"/>
          <p:nvPr/>
        </p:nvSpPr>
        <p:spPr>
          <a:xfrm>
            <a:off x="5635339" y="2751458"/>
            <a:ext cx="1577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es sólo el audio y el vídeo. No olvide una silla cómoda y una buena iluminación.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4256CB-BA8A-46E8-93F2-FE7561246534}"/>
              </a:ext>
            </a:extLst>
          </p:cNvPr>
          <p:cNvSpPr txBox="1"/>
          <p:nvPr/>
        </p:nvSpPr>
        <p:spPr>
          <a:xfrm>
            <a:off x="3873753" y="2751458"/>
            <a:ext cx="1577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 uso de la videoconferencia es clave para colaborar con compañeros de trabajo o socios externos.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0CFC8C-8E6B-4918-83D7-5105711A2E81}"/>
              </a:ext>
            </a:extLst>
          </p:cNvPr>
          <p:cNvSpPr txBox="1"/>
          <p:nvPr/>
        </p:nvSpPr>
        <p:spPr>
          <a:xfrm>
            <a:off x="2107955" y="2751458"/>
            <a:ext cx="15779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Es esencial encontrar la solución de audio correcta para tener el mejor sonido, a pesar de cualquier ruido de fondo.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BEB08B-4007-4E81-8CF3-7A18A3D9F223}"/>
              </a:ext>
            </a:extLst>
          </p:cNvPr>
          <p:cNvSpPr txBox="1"/>
          <p:nvPr/>
        </p:nvSpPr>
        <p:spPr>
          <a:xfrm>
            <a:off x="346369" y="2751458"/>
            <a:ext cx="1577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Asegúrese de tener siempre el último software de colaboración en sus dispositivos.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EB0A8A-F2B6-4156-A576-FD50DC1F4E88}"/>
              </a:ext>
            </a:extLst>
          </p:cNvPr>
          <p:cNvSpPr txBox="1"/>
          <p:nvPr/>
        </p:nvSpPr>
        <p:spPr>
          <a:xfrm>
            <a:off x="222605" y="4183862"/>
            <a:ext cx="3100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25517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Bundles de </a:t>
            </a:r>
            <a:r>
              <a:rPr lang="en-US" sz="2000" b="1" dirty="0" err="1">
                <a:solidFill>
                  <a:srgbClr val="25517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teletrabajo</a:t>
            </a:r>
            <a:endParaRPr lang="en-US" sz="2000" b="1" dirty="0">
              <a:solidFill>
                <a:srgbClr val="25517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7C8882-FF13-43A0-8F87-C93C49EAA50F}"/>
              </a:ext>
            </a:extLst>
          </p:cNvPr>
          <p:cNvSpPr/>
          <p:nvPr/>
        </p:nvSpPr>
        <p:spPr>
          <a:xfrm>
            <a:off x="346369" y="4597779"/>
            <a:ext cx="3339551" cy="21680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5EC73A-A355-4B21-A44C-5F6A9191090E}"/>
              </a:ext>
            </a:extLst>
          </p:cNvPr>
          <p:cNvSpPr/>
          <p:nvPr/>
        </p:nvSpPr>
        <p:spPr>
          <a:xfrm>
            <a:off x="3873753" y="4597779"/>
            <a:ext cx="3339551" cy="21680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900723F-6F49-49AA-8BA8-FCB9FA59D7FE}"/>
              </a:ext>
            </a:extLst>
          </p:cNvPr>
          <p:cNvSpPr/>
          <p:nvPr/>
        </p:nvSpPr>
        <p:spPr>
          <a:xfrm>
            <a:off x="346369" y="6907034"/>
            <a:ext cx="3339551" cy="21680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11CB11-929A-455B-BCC0-B2E85A29E6A8}"/>
              </a:ext>
            </a:extLst>
          </p:cNvPr>
          <p:cNvSpPr/>
          <p:nvPr/>
        </p:nvSpPr>
        <p:spPr>
          <a:xfrm>
            <a:off x="3873753" y="6907034"/>
            <a:ext cx="3339551" cy="21680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E54644-A57C-4B28-B1D1-D79F17C59A3B}"/>
              </a:ext>
            </a:extLst>
          </p:cNvPr>
          <p:cNvSpPr txBox="1"/>
          <p:nvPr/>
        </p:nvSpPr>
        <p:spPr>
          <a:xfrm>
            <a:off x="471934" y="5155219"/>
            <a:ext cx="1577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Una </a:t>
            </a:r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configuración</a:t>
            </a:r>
            <a: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sencilla</a:t>
            </a:r>
            <a:endParaRPr lang="en-US" sz="1400" b="1" dirty="0">
              <a:solidFill>
                <a:srgbClr val="2A2F3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D9AFAB-A154-4AB5-9D97-A85B827B7BCF}"/>
              </a:ext>
            </a:extLst>
          </p:cNvPr>
          <p:cNvSpPr txBox="1"/>
          <p:nvPr/>
        </p:nvSpPr>
        <p:spPr>
          <a:xfrm>
            <a:off x="471934" y="5850588"/>
            <a:ext cx="2982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Los auriculares </a:t>
            </a:r>
            <a:r>
              <a:rPr lang="es-ES" sz="1200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Blackwire</a:t>
            </a:r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3310 y la mini cámara </a:t>
            </a:r>
            <a:r>
              <a:rPr lang="es-ES" sz="1200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EagleEye</a:t>
            </a:r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añaden instantáneamente una colaboración de audio y vídeo de calidad profesional.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A9230D-625B-4AFC-99BC-F39963206F6F}"/>
              </a:ext>
            </a:extLst>
          </p:cNvPr>
          <p:cNvSpPr txBox="1"/>
          <p:nvPr/>
        </p:nvSpPr>
        <p:spPr>
          <a:xfrm>
            <a:off x="3989162" y="5150348"/>
            <a:ext cx="1577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Oficina</a:t>
            </a:r>
            <a: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casa </a:t>
            </a:r>
            <a:b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versátil</a:t>
            </a:r>
            <a:endParaRPr lang="en-US" sz="1400" b="1" dirty="0">
              <a:solidFill>
                <a:srgbClr val="2A2F3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415A40-15D3-435C-AC73-C9B107D4CD97}"/>
              </a:ext>
            </a:extLst>
          </p:cNvPr>
          <p:cNvSpPr txBox="1"/>
          <p:nvPr/>
        </p:nvSpPr>
        <p:spPr>
          <a:xfrm>
            <a:off x="3989162" y="5866650"/>
            <a:ext cx="2982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Los auriculares Voyager 4220 UC, el altavoz Calisto y la cámara </a:t>
            </a:r>
            <a:r>
              <a:rPr lang="es-ES" sz="1200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EagleEye</a:t>
            </a:r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Mini ofrecen la facilidad de múltiples opciones de conexión.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BB7BA94-E5A6-4A4B-B4C9-47B09DFA58CA}"/>
              </a:ext>
            </a:extLst>
          </p:cNvPr>
          <p:cNvSpPr txBox="1"/>
          <p:nvPr/>
        </p:nvSpPr>
        <p:spPr>
          <a:xfrm>
            <a:off x="471934" y="7979032"/>
            <a:ext cx="2982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Los auriculares con cancelación de ruido Voyager Focus, el altavoz Calisto 7200 y la cámara </a:t>
            </a:r>
            <a:r>
              <a:rPr lang="es-ES" sz="1200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EagleEye</a:t>
            </a:r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Cube permiten al usuario escuchar cómodamente y moverse durante las reuniones.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DC996E-CF2E-410C-BCF4-C8401B561387}"/>
              </a:ext>
            </a:extLst>
          </p:cNvPr>
          <p:cNvSpPr txBox="1"/>
          <p:nvPr/>
        </p:nvSpPr>
        <p:spPr>
          <a:xfrm>
            <a:off x="3989162" y="7182370"/>
            <a:ext cx="1577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Oficina</a:t>
            </a:r>
            <a: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ejecutiva</a:t>
            </a:r>
            <a:b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b="1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casa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3663E2-EF46-4D32-BC47-88132D1C1935}"/>
              </a:ext>
            </a:extLst>
          </p:cNvPr>
          <p:cNvSpPr txBox="1"/>
          <p:nvPr/>
        </p:nvSpPr>
        <p:spPr>
          <a:xfrm>
            <a:off x="3989162" y="7877428"/>
            <a:ext cx="3118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estación de teléfono inteligente de la serie </a:t>
            </a:r>
            <a:r>
              <a:rPr lang="es-ES" sz="1200" dirty="0" err="1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Elara</a:t>
            </a:r>
            <a:r>
              <a:rPr lang="es-ES" sz="1200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60 y la barra de vídeo Studio USB (certificada para equipos de Microsoft) proporcionan la mayor versatilidad y rendimiento de todas las opciones del paquete Poly.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8E8A87-460A-4044-AA04-0D902D7D903B}"/>
              </a:ext>
            </a:extLst>
          </p:cNvPr>
          <p:cNvSpPr txBox="1"/>
          <p:nvPr/>
        </p:nvSpPr>
        <p:spPr>
          <a:xfrm>
            <a:off x="222605" y="9224446"/>
            <a:ext cx="699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Ahora es el momento de trabajar a distancia. Contáctenos para más información sobre estos paquetes o cómo empezar.</a:t>
            </a:r>
          </a:p>
        </p:txBody>
      </p:sp>
      <p:pic>
        <p:nvPicPr>
          <p:cNvPr id="1026" name="Picture 2" descr="poly-remote-working-bundle-simple-set-up">
            <a:extLst>
              <a:ext uri="{FF2B5EF4-FFF2-40B4-BE49-F238E27FC236}">
                <a16:creationId xmlns:a16="http://schemas.microsoft.com/office/drawing/2014/main" id="{1F25EBE3-D2BB-41E8-ACBA-431ABFD0B2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1" t="9769" r="13455" b="6798"/>
          <a:stretch/>
        </p:blipFill>
        <p:spPr bwMode="auto">
          <a:xfrm>
            <a:off x="1985602" y="4681331"/>
            <a:ext cx="1577965" cy="116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ly-remote-working-bundle-versatile-home-office">
            <a:extLst>
              <a:ext uri="{FF2B5EF4-FFF2-40B4-BE49-F238E27FC236}">
                <a16:creationId xmlns:a16="http://schemas.microsoft.com/office/drawing/2014/main" id="{4348236D-620E-40FE-9C5C-B27409D711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" t="18058" r="8206" b="17218"/>
          <a:stretch/>
        </p:blipFill>
        <p:spPr bwMode="auto">
          <a:xfrm>
            <a:off x="4902200" y="4743582"/>
            <a:ext cx="2205037" cy="110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-remote-working-bundle-all-day-video-conferencing">
            <a:extLst>
              <a:ext uri="{FF2B5EF4-FFF2-40B4-BE49-F238E27FC236}">
                <a16:creationId xmlns:a16="http://schemas.microsoft.com/office/drawing/2014/main" id="{DA13B701-AE6B-4CF4-9442-A37F9FAC41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" t="20078" r="6099" b="17840"/>
          <a:stretch/>
        </p:blipFill>
        <p:spPr bwMode="auto">
          <a:xfrm>
            <a:off x="1601171" y="6920940"/>
            <a:ext cx="1971921" cy="92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oly-remote-working-bundle-executive-home-office">
            <a:extLst>
              <a:ext uri="{FF2B5EF4-FFF2-40B4-BE49-F238E27FC236}">
                <a16:creationId xmlns:a16="http://schemas.microsoft.com/office/drawing/2014/main" id="{4DC921F3-B32A-469F-917B-2664DE1F48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" t="19579" r="3741" b="14645"/>
          <a:stretch/>
        </p:blipFill>
        <p:spPr bwMode="auto">
          <a:xfrm>
            <a:off x="4981884" y="6928345"/>
            <a:ext cx="2125353" cy="99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6CE99852-D9DF-427B-9C4D-BE26886205EC}"/>
              </a:ext>
            </a:extLst>
          </p:cNvPr>
          <p:cNvSpPr/>
          <p:nvPr/>
        </p:nvSpPr>
        <p:spPr>
          <a:xfrm>
            <a:off x="4355263" y="118171"/>
            <a:ext cx="2910627" cy="614309"/>
          </a:xfrm>
          <a:prstGeom prst="rect">
            <a:avLst/>
          </a:prstGeom>
          <a:solidFill>
            <a:schemeClr val="bg1"/>
          </a:solidFill>
          <a:ln>
            <a:solidFill>
              <a:srgbClr val="E8ED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PLACE YOUR LOGO</a:t>
            </a:r>
            <a:endParaRPr lang="nl-NL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B44943-BE0E-4FF1-B0F7-0B51E072471E}"/>
              </a:ext>
            </a:extLst>
          </p:cNvPr>
          <p:cNvSpPr/>
          <p:nvPr/>
        </p:nvSpPr>
        <p:spPr>
          <a:xfrm>
            <a:off x="293785" y="9897007"/>
            <a:ext cx="6972105" cy="614309"/>
          </a:xfrm>
          <a:prstGeom prst="rect">
            <a:avLst/>
          </a:prstGeom>
          <a:solidFill>
            <a:schemeClr val="bg1"/>
          </a:solidFill>
          <a:ln>
            <a:solidFill>
              <a:srgbClr val="E8ED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CONTACT DETAILS</a:t>
            </a:r>
            <a:endParaRPr lang="nl-NL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7F2C19-0202-4EA5-B836-94C33AEB19BB}"/>
              </a:ext>
            </a:extLst>
          </p:cNvPr>
          <p:cNvSpPr txBox="1"/>
          <p:nvPr/>
        </p:nvSpPr>
        <p:spPr>
          <a:xfrm>
            <a:off x="471933" y="7305653"/>
            <a:ext cx="19719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Video-</a:t>
            </a:r>
          </a:p>
          <a:p>
            <a:r>
              <a:rPr lang="es-ES" sz="1400" b="1" dirty="0">
                <a:solidFill>
                  <a:srgbClr val="2A2F3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conferencia durante todo el día</a:t>
            </a:r>
          </a:p>
        </p:txBody>
      </p:sp>
    </p:spTree>
    <p:extLst>
      <p:ext uri="{BB962C8B-B14F-4D97-AF65-F5344CB8AC3E}">
        <p14:creationId xmlns:p14="http://schemas.microsoft.com/office/powerpoint/2010/main" val="173183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E3E37C9BED64A94A3E8E2EB3402D5" ma:contentTypeVersion="13" ma:contentTypeDescription="Create a new document." ma:contentTypeScope="" ma:versionID="e5dcadb139e59dc623ab3fe7a53a6fa1">
  <xsd:schema xmlns:xsd="http://www.w3.org/2001/XMLSchema" xmlns:xs="http://www.w3.org/2001/XMLSchema" xmlns:p="http://schemas.microsoft.com/office/2006/metadata/properties" xmlns:ns3="8abc6e6e-d161-438f-9773-bdcc2134aa4e" xmlns:ns4="c258267f-a457-45fd-bbf4-7c93459768c4" targetNamespace="http://schemas.microsoft.com/office/2006/metadata/properties" ma:root="true" ma:fieldsID="9b2eeae448ab927492975e12c0eb1677" ns3:_="" ns4:_="">
    <xsd:import namespace="8abc6e6e-d161-438f-9773-bdcc2134aa4e"/>
    <xsd:import namespace="c258267f-a457-45fd-bbf4-7c93459768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c6e6e-d161-438f-9773-bdcc2134aa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8267f-a457-45fd-bbf4-7c93459768c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484E16-D4B0-4167-8D76-6E74AB89F0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07AA64-EC81-47D1-ACB2-CA7818090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bc6e6e-d161-438f-9773-bdcc2134aa4e"/>
    <ds:schemaRef ds:uri="c258267f-a457-45fd-bbf4-7c9345976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3C056B-BB2B-454C-B563-2E7B4CB51F50}">
  <ds:schemaRefs>
    <ds:schemaRef ds:uri="http://schemas.microsoft.com/office/infopath/2007/PartnerControls"/>
    <ds:schemaRef ds:uri="http://purl.org/dc/elements/1.1/"/>
    <ds:schemaRef ds:uri="8abc6e6e-d161-438f-9773-bdcc2134aa4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c258267f-a457-45fd-bbf4-7c93459768c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298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a distancia </dc:title>
  <dc:creator>Bart Scheffer</dc:creator>
  <cp:lastModifiedBy>Anna Goldsmith</cp:lastModifiedBy>
  <cp:revision>17</cp:revision>
  <dcterms:created xsi:type="dcterms:W3CDTF">2020-03-13T13:19:34Z</dcterms:created>
  <dcterms:modified xsi:type="dcterms:W3CDTF">2021-06-28T10:54:12Z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0x010100471E3E37C9BED64A94A3E8E2EB3402D5</vt:lpwstr>
  </property>
</Properties>
</file>